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 id="2147483740" r:id="rId2"/>
    <p:sldMasterId id="2147483756" r:id="rId3"/>
    <p:sldMasterId id="2147483786" r:id="rId4"/>
    <p:sldMasterId id="2147483799" r:id="rId5"/>
    <p:sldMasterId id="2147483813" r:id="rId6"/>
    <p:sldMasterId id="2147483829" r:id="rId7"/>
    <p:sldMasterId id="2147483915" r:id="rId8"/>
    <p:sldMasterId id="2147483928" r:id="rId9"/>
    <p:sldMasterId id="2147484014" r:id="rId10"/>
    <p:sldMasterId id="2147484044" r:id="rId11"/>
    <p:sldMasterId id="2147484058" r:id="rId12"/>
    <p:sldMasterId id="2147484072" r:id="rId13"/>
    <p:sldMasterId id="2147484086" r:id="rId14"/>
    <p:sldMasterId id="2147484113" r:id="rId15"/>
    <p:sldMasterId id="2147484227" r:id="rId16"/>
    <p:sldMasterId id="2147484239" r:id="rId17"/>
    <p:sldMasterId id="2147484265" r:id="rId18"/>
    <p:sldMasterId id="2147484280" r:id="rId19"/>
  </p:sldMasterIdLst>
  <p:notesMasterIdLst>
    <p:notesMasterId r:id="rId27"/>
  </p:notesMasterIdLst>
  <p:handoutMasterIdLst>
    <p:handoutMasterId r:id="rId28"/>
  </p:handoutMasterIdLst>
  <p:sldIdLst>
    <p:sldId id="261" r:id="rId20"/>
    <p:sldId id="321" r:id="rId21"/>
    <p:sldId id="422" r:id="rId22"/>
    <p:sldId id="423" r:id="rId23"/>
    <p:sldId id="424" r:id="rId24"/>
    <p:sldId id="425" r:id="rId25"/>
    <p:sldId id="417" r:id="rId26"/>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ins, Maria" initials="P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419" autoAdjust="0"/>
  </p:normalViewPr>
  <p:slideViewPr>
    <p:cSldViewPr>
      <p:cViewPr>
        <p:scale>
          <a:sx n="66" d="100"/>
          <a:sy n="66" d="100"/>
        </p:scale>
        <p:origin x="-2940" y="-816"/>
      </p:cViewPr>
      <p:guideLst>
        <p:guide orient="horz" pos="1013"/>
        <p:guide orient="horz" pos="3871"/>
        <p:guide pos="2880"/>
        <p:guide pos="310"/>
        <p:guide pos="5498"/>
      </p:guideLst>
    </p:cSldViewPr>
  </p:slideViewPr>
  <p:notesTextViewPr>
    <p:cViewPr>
      <p:scale>
        <a:sx n="100" d="100"/>
        <a:sy n="100" d="100"/>
      </p:scale>
      <p:origin x="0" y="0"/>
    </p:cViewPr>
  </p:notesTextViewPr>
  <p:sorterViewPr>
    <p:cViewPr varScale="1">
      <p:scale>
        <a:sx n="100" d="100"/>
        <a:sy n="100" d="100"/>
      </p:scale>
      <p:origin x="0" y="1908"/>
    </p:cViewPr>
  </p:sorterViewPr>
  <p:notesViewPr>
    <p:cSldViewPr>
      <p:cViewPr varScale="1">
        <p:scale>
          <a:sx n="62" d="100"/>
          <a:sy n="62" d="100"/>
        </p:scale>
        <p:origin x="-2626" y="-7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 Type="http://schemas.openxmlformats.org/officeDocument/2006/relationships/slideMaster" Target="slideMasters/slideMaster3.xml"/><Relationship Id="rId21" Type="http://schemas.openxmlformats.org/officeDocument/2006/relationships/slide" Target="slides/slide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DE7F393C-6EC8-45EA-8A7B-CAE425F76153}" type="datetimeFigureOut">
              <a:rPr lang="nl-NL" smtClean="0"/>
              <a:pPr/>
              <a:t>23-7-2018</a:t>
            </a:fld>
            <a:endParaRPr lang="nl-NL"/>
          </a:p>
        </p:txBody>
      </p:sp>
      <p:sp>
        <p:nvSpPr>
          <p:cNvPr id="4" name="Tijdelijke aanduiding voor voettekst 3"/>
          <p:cNvSpPr>
            <a:spLocks noGrp="1"/>
          </p:cNvSpPr>
          <p:nvPr>
            <p:ph type="ftr" sz="quarter" idx="2"/>
          </p:nvPr>
        </p:nvSpPr>
        <p:spPr>
          <a:xfrm>
            <a:off x="1"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a:p>
        </p:txBody>
      </p:sp>
    </p:spTree>
    <p:extLst>
      <p:ext uri="{BB962C8B-B14F-4D97-AF65-F5344CB8AC3E}">
        <p14:creationId xmlns:p14="http://schemas.microsoft.com/office/powerpoint/2010/main" val="1224819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CAC0B33-3943-42F1-973C-9CDD51C76BBD}" type="datetimeFigureOut">
              <a:rPr lang="nl-NL" smtClean="0"/>
              <a:pPr/>
              <a:t>23-7-2018</a:t>
            </a:fld>
            <a:endParaRPr lang="nl-NL" dirty="0"/>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258706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the next five min I </a:t>
            </a:r>
            <a:r>
              <a:rPr lang="nl-NL" dirty="0" err="1" smtClean="0"/>
              <a:t>will</a:t>
            </a:r>
            <a:r>
              <a:rPr lang="nl-NL" dirty="0" smtClean="0"/>
              <a:t> </a:t>
            </a:r>
            <a:r>
              <a:rPr lang="nl-NL" dirty="0" err="1" smtClean="0"/>
              <a:t>speak</a:t>
            </a:r>
            <a:r>
              <a:rPr lang="nl-NL" dirty="0" smtClean="0"/>
              <a:t> </a:t>
            </a:r>
            <a:r>
              <a:rPr lang="nl-NL" dirty="0" err="1" smtClean="0"/>
              <a:t>about</a:t>
            </a:r>
            <a:r>
              <a:rPr lang="nl-NL" dirty="0" smtClean="0"/>
              <a:t> Hepatitis C virus </a:t>
            </a:r>
            <a:r>
              <a:rPr lang="nl-NL" dirty="0" err="1" smtClean="0"/>
              <a:t>infections</a:t>
            </a:r>
            <a:r>
              <a:rPr lang="nl-NL" dirty="0" smtClean="0"/>
              <a:t> in the context</a:t>
            </a:r>
            <a:r>
              <a:rPr lang="nl-NL" baseline="0" dirty="0" smtClean="0"/>
              <a:t> of PrEP</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130847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291425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My </a:t>
            </a:r>
            <a:r>
              <a:rPr lang="nl-NL" dirty="0" err="1" smtClean="0"/>
              <a:t>institutes</a:t>
            </a:r>
            <a:r>
              <a:rPr lang="nl-NL" dirty="0" smtClean="0"/>
              <a:t> </a:t>
            </a:r>
            <a:r>
              <a:rPr lang="nl-NL" dirty="0" err="1" smtClean="0"/>
              <a:t>hosts</a:t>
            </a:r>
            <a:r>
              <a:rPr lang="nl-NL" dirty="0" smtClean="0"/>
              <a:t> the Amsterdam PrEP </a:t>
            </a:r>
            <a:r>
              <a:rPr lang="nl-NL" dirty="0" err="1" smtClean="0"/>
              <a:t>demonstration</a:t>
            </a:r>
            <a:r>
              <a:rPr lang="nl-NL" dirty="0" smtClean="0"/>
              <a:t> project, </a:t>
            </a:r>
            <a:r>
              <a:rPr lang="nl-NL" dirty="0" err="1" smtClean="0"/>
              <a:t>for</a:t>
            </a:r>
            <a:r>
              <a:rPr lang="nl-NL" dirty="0" smtClean="0"/>
              <a:t> 376 … </a:t>
            </a:r>
            <a:r>
              <a:rPr lang="nl-NL" dirty="0" err="1" smtClean="0"/>
              <a:t>etc</a:t>
            </a:r>
            <a:endParaRPr lang="nl-NL" dirty="0" smtClean="0"/>
          </a:p>
          <a:p>
            <a:r>
              <a:rPr lang="nl-NL" baseline="0" dirty="0" smtClean="0"/>
              <a:t>We </a:t>
            </a:r>
            <a:r>
              <a:rPr lang="nl-NL" baseline="0" dirty="0" err="1" smtClean="0"/>
              <a:t>tested</a:t>
            </a:r>
            <a:r>
              <a:rPr lang="nl-NL" baseline="0" dirty="0" smtClean="0"/>
              <a:t> the </a:t>
            </a:r>
            <a:r>
              <a:rPr lang="nl-NL" baseline="0" dirty="0" err="1" smtClean="0"/>
              <a:t>participants</a:t>
            </a:r>
            <a:r>
              <a:rPr lang="nl-NL" baseline="0" dirty="0" smtClean="0"/>
              <a:t> </a:t>
            </a:r>
            <a:r>
              <a:rPr lang="nl-NL" baseline="0" dirty="0" err="1" smtClean="0"/>
              <a:t>for</a:t>
            </a:r>
            <a:r>
              <a:rPr lang="nl-NL" baseline="0" dirty="0" smtClean="0"/>
              <a:t> …</a:t>
            </a:r>
          </a:p>
          <a:p>
            <a:r>
              <a:rPr lang="nl-NL" baseline="0" dirty="0" smtClean="0"/>
              <a:t>We </a:t>
            </a:r>
            <a:r>
              <a:rPr lang="nl-NL" baseline="0" dirty="0" err="1" smtClean="0"/>
              <a:t>tested</a:t>
            </a:r>
            <a:r>
              <a:rPr lang="nl-NL" baseline="0" dirty="0" smtClean="0"/>
              <a:t> at baseline, </a:t>
            </a:r>
            <a:r>
              <a:rPr lang="nl-NL" baseline="0" dirty="0" err="1" smtClean="0"/>
              <a:t>before</a:t>
            </a:r>
            <a:r>
              <a:rPr lang="nl-NL" baseline="0" dirty="0" smtClean="0"/>
              <a:t> PrEP start, </a:t>
            </a:r>
            <a:r>
              <a:rPr lang="nl-NL" baseline="0" dirty="0" err="1" smtClean="0"/>
              <a:t>and</a:t>
            </a:r>
            <a:r>
              <a:rPr lang="nl-NL" baseline="0" dirty="0" smtClean="0"/>
              <a:t> found </a:t>
            </a:r>
            <a:r>
              <a:rPr lang="nl-NL" baseline="0" dirty="0" err="1" smtClean="0"/>
              <a:t>an</a:t>
            </a:r>
            <a:r>
              <a:rPr lang="nl-NL" baseline="0" dirty="0" smtClean="0"/>
              <a:t> </a:t>
            </a:r>
            <a:r>
              <a:rPr lang="nl-NL" baseline="0" dirty="0" err="1" smtClean="0"/>
              <a:t>unexpected</a:t>
            </a:r>
            <a:r>
              <a:rPr lang="nl-NL" baseline="0" dirty="0" smtClean="0"/>
              <a:t> high </a:t>
            </a:r>
            <a:r>
              <a:rPr lang="nl-NL" baseline="0" dirty="0" err="1" smtClean="0"/>
              <a:t>prevalence</a:t>
            </a:r>
            <a:r>
              <a:rPr lang="nl-NL" baseline="0" dirty="0" smtClean="0"/>
              <a:t> of 4.8%, </a:t>
            </a:r>
            <a:r>
              <a:rPr lang="nl-NL" baseline="0" dirty="0" err="1" smtClean="0"/>
              <a:t>and</a:t>
            </a:r>
            <a:r>
              <a:rPr lang="nl-NL" baseline="0" dirty="0" smtClean="0"/>
              <a:t> </a:t>
            </a:r>
            <a:r>
              <a:rPr lang="nl-NL" baseline="0" dirty="0" err="1" smtClean="0"/>
              <a:t>subsequently</a:t>
            </a:r>
            <a:r>
              <a:rPr lang="nl-NL" baseline="0" dirty="0" smtClean="0"/>
              <a:t> </a:t>
            </a:r>
            <a:r>
              <a:rPr lang="nl-NL" baseline="0" dirty="0" err="1" smtClean="0"/>
              <a:t>every</a:t>
            </a:r>
            <a:r>
              <a:rPr lang="nl-NL" baseline="0" dirty="0" smtClean="0"/>
              <a:t> 6 </a:t>
            </a:r>
            <a:r>
              <a:rPr lang="nl-NL" baseline="0" dirty="0" err="1" smtClean="0"/>
              <a:t>months</a:t>
            </a:r>
            <a:endParaRPr lang="nl-NL" baseline="0" dirty="0" smtClean="0"/>
          </a:p>
          <a:p>
            <a:r>
              <a:rPr lang="nl-NL" baseline="0" dirty="0" err="1" smtClean="0"/>
              <a:t>Study</a:t>
            </a:r>
            <a:r>
              <a:rPr lang="nl-NL" baseline="0" dirty="0" smtClean="0"/>
              <a:t> </a:t>
            </a:r>
            <a:r>
              <a:rPr lang="nl-NL" baseline="0" dirty="0" err="1" smtClean="0"/>
              <a:t>Outcomes</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3189876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a:t>
            </a:r>
            <a:r>
              <a:rPr lang="nl-NL" baseline="0" dirty="0" smtClean="0"/>
              <a:t> </a:t>
            </a:r>
            <a:r>
              <a:rPr lang="nl-NL" baseline="0" dirty="0" err="1" smtClean="0"/>
              <a:t>diagnosed</a:t>
            </a:r>
            <a:r>
              <a:rPr lang="nl-NL" baseline="0" dirty="0" smtClean="0"/>
              <a:t> 12 incident HCV cases, </a:t>
            </a:r>
            <a:r>
              <a:rPr lang="nl-NL" baseline="0" dirty="0" err="1" smtClean="0"/>
              <a:t>leading</a:t>
            </a:r>
            <a:r>
              <a:rPr lang="nl-NL" baseline="0" dirty="0" smtClean="0"/>
              <a:t> </a:t>
            </a:r>
            <a:r>
              <a:rPr lang="nl-NL" baseline="0" dirty="0" err="1" smtClean="0"/>
              <a:t>to</a:t>
            </a:r>
            <a:r>
              <a:rPr lang="nl-NL" baseline="0" dirty="0" smtClean="0"/>
              <a:t> </a:t>
            </a:r>
            <a:r>
              <a:rPr lang="nl-NL" baseline="0" dirty="0" err="1" smtClean="0"/>
              <a:t>an</a:t>
            </a:r>
            <a:r>
              <a:rPr lang="nl-NL" baseline="0" dirty="0" smtClean="0"/>
              <a:t> o</a:t>
            </a:r>
            <a:r>
              <a:rPr lang="nl-NL" dirty="0" smtClean="0"/>
              <a:t>verall </a:t>
            </a:r>
            <a:r>
              <a:rPr lang="nl-NL" dirty="0" err="1" smtClean="0"/>
              <a:t>incidence</a:t>
            </a:r>
            <a:r>
              <a:rPr lang="nl-NL" dirty="0" smtClean="0"/>
              <a:t> </a:t>
            </a:r>
            <a:r>
              <a:rPr lang="nl-NL" dirty="0" err="1" smtClean="0"/>
              <a:t>rate</a:t>
            </a:r>
            <a:r>
              <a:rPr lang="nl-NL" dirty="0" smtClean="0"/>
              <a:t> of HCV of 1.9/100 </a:t>
            </a:r>
            <a:r>
              <a:rPr lang="nl-NL" dirty="0" err="1" smtClean="0"/>
              <a:t>py</a:t>
            </a:r>
            <a:endParaRPr lang="nl-NL" dirty="0" smtClean="0"/>
          </a:p>
          <a:p>
            <a:r>
              <a:rPr lang="nl-NL" dirty="0" smtClean="0"/>
              <a:t>6 of </a:t>
            </a:r>
            <a:r>
              <a:rPr lang="nl-NL" dirty="0" err="1" smtClean="0"/>
              <a:t>those</a:t>
            </a:r>
            <a:r>
              <a:rPr lang="nl-NL" dirty="0" smtClean="0"/>
              <a:t> 12 </a:t>
            </a:r>
            <a:r>
              <a:rPr lang="nl-NL" dirty="0" err="1" smtClean="0"/>
              <a:t>concerned</a:t>
            </a:r>
            <a:r>
              <a:rPr lang="nl-NL" dirty="0" smtClean="0"/>
              <a:t> </a:t>
            </a:r>
            <a:r>
              <a:rPr lang="nl-NL" dirty="0" err="1" smtClean="0"/>
              <a:t>primary</a:t>
            </a:r>
            <a:r>
              <a:rPr lang="nl-NL" dirty="0" smtClean="0"/>
              <a:t> HCV </a:t>
            </a:r>
            <a:r>
              <a:rPr lang="nl-NL" dirty="0" err="1" smtClean="0"/>
              <a:t>infections</a:t>
            </a:r>
            <a:r>
              <a:rPr lang="nl-NL" dirty="0" smtClean="0"/>
              <a:t>, IR was 1/100 </a:t>
            </a:r>
            <a:r>
              <a:rPr lang="nl-NL" dirty="0" err="1" smtClean="0"/>
              <a:t>py</a:t>
            </a:r>
            <a:r>
              <a:rPr lang="nl-NL" dirty="0" smtClean="0"/>
              <a:t>.</a:t>
            </a:r>
          </a:p>
          <a:p>
            <a:r>
              <a:rPr lang="nl-NL" dirty="0" smtClean="0"/>
              <a:t>In</a:t>
            </a:r>
            <a:r>
              <a:rPr lang="nl-NL" baseline="0" dirty="0" smtClean="0"/>
              <a:t> the </a:t>
            </a:r>
            <a:r>
              <a:rPr lang="nl-NL" baseline="0" dirty="0" err="1" smtClean="0"/>
              <a:t>figure</a:t>
            </a:r>
            <a:r>
              <a:rPr lang="nl-NL" baseline="0" dirty="0" smtClean="0"/>
              <a:t>, </a:t>
            </a:r>
            <a:r>
              <a:rPr lang="nl-NL" baseline="0" dirty="0" err="1" smtClean="0"/>
              <a:t>you</a:t>
            </a:r>
            <a:r>
              <a:rPr lang="nl-NL" baseline="0" dirty="0" smtClean="0"/>
              <a:t> </a:t>
            </a:r>
            <a:r>
              <a:rPr lang="nl-NL" baseline="0" dirty="0" err="1" smtClean="0"/>
              <a:t>can</a:t>
            </a:r>
            <a:r>
              <a:rPr lang="nl-NL" baseline="0" dirty="0" smtClean="0"/>
              <a:t> </a:t>
            </a:r>
            <a:r>
              <a:rPr lang="nl-NL" baseline="0" dirty="0" err="1" smtClean="0"/>
              <a:t>see</a:t>
            </a:r>
            <a:r>
              <a:rPr lang="nl-NL" baseline="0" dirty="0" smtClean="0"/>
              <a:t> the overall </a:t>
            </a:r>
            <a:r>
              <a:rPr lang="nl-NL" baseline="0" dirty="0" err="1" smtClean="0"/>
              <a:t>incidence</a:t>
            </a:r>
            <a:r>
              <a:rPr lang="nl-NL" baseline="0" dirty="0" smtClean="0"/>
              <a:t> </a:t>
            </a:r>
            <a:r>
              <a:rPr lang="nl-NL" baseline="0" dirty="0" err="1" smtClean="0"/>
              <a:t>rate</a:t>
            </a:r>
            <a:r>
              <a:rPr lang="nl-NL" baseline="0" dirty="0" smtClean="0"/>
              <a:t> of </a:t>
            </a:r>
            <a:r>
              <a:rPr lang="nl-NL" baseline="0" dirty="0" err="1" smtClean="0"/>
              <a:t>primary</a:t>
            </a:r>
            <a:r>
              <a:rPr lang="nl-NL" baseline="0" dirty="0" smtClean="0"/>
              <a:t> HCV </a:t>
            </a:r>
            <a:r>
              <a:rPr lang="nl-NL" baseline="0" dirty="0" err="1" smtClean="0"/>
              <a:t>infection</a:t>
            </a:r>
            <a:r>
              <a:rPr lang="nl-NL" baseline="0" dirty="0" smtClean="0"/>
              <a:t> in the first </a:t>
            </a:r>
            <a:r>
              <a:rPr lang="nl-NL" baseline="0" dirty="0" err="1" smtClean="0"/>
              <a:t>year</a:t>
            </a:r>
            <a:r>
              <a:rPr lang="nl-NL" baseline="0" dirty="0" smtClean="0"/>
              <a:t> of PrEP </a:t>
            </a:r>
            <a:r>
              <a:rPr lang="nl-NL" baseline="0" dirty="0" err="1" smtClean="0"/>
              <a:t>use</a:t>
            </a:r>
            <a:r>
              <a:rPr lang="nl-NL" baseline="0" dirty="0" smtClean="0"/>
              <a:t>, </a:t>
            </a:r>
            <a:r>
              <a:rPr lang="nl-NL" baseline="0" dirty="0" err="1" smtClean="0"/>
              <a:t>and</a:t>
            </a:r>
            <a:r>
              <a:rPr lang="nl-NL" baseline="0" dirty="0" smtClean="0"/>
              <a:t> </a:t>
            </a:r>
            <a:r>
              <a:rPr lang="nl-NL" baseline="0" dirty="0" err="1" smtClean="0"/>
              <a:t>incidence</a:t>
            </a:r>
            <a:r>
              <a:rPr lang="nl-NL" baseline="0" dirty="0" smtClean="0"/>
              <a:t> </a:t>
            </a:r>
            <a:r>
              <a:rPr lang="nl-NL" baseline="0" dirty="0" err="1" smtClean="0"/>
              <a:t>rates</a:t>
            </a:r>
            <a:r>
              <a:rPr lang="nl-NL" baseline="0" dirty="0" smtClean="0"/>
              <a:t> </a:t>
            </a:r>
            <a:r>
              <a:rPr lang="nl-NL" baseline="0" dirty="0" err="1" smtClean="0"/>
              <a:t>d</a:t>
            </a:r>
            <a:r>
              <a:rPr lang="nl-NL" dirty="0" err="1" smtClean="0"/>
              <a:t>isaggregated</a:t>
            </a:r>
            <a:r>
              <a:rPr lang="nl-NL" dirty="0" smtClean="0"/>
              <a:t> </a:t>
            </a:r>
            <a:r>
              <a:rPr lang="nl-NL" dirty="0" err="1" smtClean="0"/>
              <a:t>to</a:t>
            </a:r>
            <a:r>
              <a:rPr lang="nl-NL" dirty="0" smtClean="0"/>
              <a:t> </a:t>
            </a:r>
            <a:r>
              <a:rPr lang="nl-NL" dirty="0" err="1" smtClean="0"/>
              <a:t>daily</a:t>
            </a:r>
            <a:r>
              <a:rPr lang="nl-NL" dirty="0" smtClean="0"/>
              <a:t> </a:t>
            </a:r>
            <a:r>
              <a:rPr lang="nl-NL" dirty="0" err="1" smtClean="0"/>
              <a:t>and</a:t>
            </a:r>
            <a:r>
              <a:rPr lang="nl-NL" dirty="0" smtClean="0"/>
              <a:t> event-</a:t>
            </a:r>
            <a:r>
              <a:rPr lang="nl-NL" dirty="0" err="1" smtClean="0"/>
              <a:t>driven</a:t>
            </a:r>
            <a:r>
              <a:rPr lang="nl-NL" dirty="0" smtClean="0"/>
              <a:t> PrEP </a:t>
            </a:r>
            <a:r>
              <a:rPr lang="nl-NL" dirty="0" err="1" smtClean="0"/>
              <a:t>use</a:t>
            </a:r>
            <a:endParaRPr lang="nl-NL" dirty="0" smtClean="0"/>
          </a:p>
          <a:p>
            <a:endParaRPr lang="nl-NL" dirty="0" smtClean="0"/>
          </a:p>
          <a:p>
            <a:r>
              <a:rPr lang="nl-NL" baseline="0" dirty="0" smtClean="0"/>
              <a:t>In </a:t>
            </a:r>
            <a:r>
              <a:rPr lang="nl-NL" baseline="0" dirty="0" smtClean="0"/>
              <a:t>the </a:t>
            </a:r>
            <a:r>
              <a:rPr lang="nl-NL" baseline="0" dirty="0" err="1" smtClean="0"/>
              <a:t>Figure</a:t>
            </a:r>
            <a:r>
              <a:rPr lang="nl-NL" baseline="0" dirty="0" smtClean="0"/>
              <a:t> on the right, </a:t>
            </a:r>
            <a:r>
              <a:rPr lang="nl-NL" baseline="0" dirty="0" smtClean="0"/>
              <a:t>we </a:t>
            </a:r>
            <a:r>
              <a:rPr lang="nl-NL" baseline="0" dirty="0" err="1" smtClean="0"/>
              <a:t>displayed</a:t>
            </a:r>
            <a:r>
              <a:rPr lang="nl-NL" baseline="0" dirty="0" smtClean="0"/>
              <a:t> HCV re-</a:t>
            </a:r>
            <a:r>
              <a:rPr lang="nl-NL" baseline="0" dirty="0" err="1" smtClean="0"/>
              <a:t>infection</a:t>
            </a:r>
            <a:r>
              <a:rPr lang="nl-NL" baseline="0" dirty="0" smtClean="0"/>
              <a:t> </a:t>
            </a:r>
            <a:r>
              <a:rPr lang="nl-NL" baseline="0" dirty="0" err="1" smtClean="0"/>
              <a:t>rates</a:t>
            </a:r>
            <a:r>
              <a:rPr lang="nl-NL" baseline="0" dirty="0" smtClean="0"/>
              <a:t> in the first </a:t>
            </a:r>
            <a:r>
              <a:rPr lang="nl-NL" baseline="0" dirty="0" err="1" smtClean="0"/>
              <a:t>year</a:t>
            </a:r>
            <a:r>
              <a:rPr lang="nl-NL" baseline="0" dirty="0" smtClean="0"/>
              <a:t>, overall </a:t>
            </a:r>
            <a:r>
              <a:rPr lang="nl-NL" baseline="0" dirty="0" err="1" smtClean="0"/>
              <a:t>and</a:t>
            </a:r>
            <a:r>
              <a:rPr lang="nl-NL" baseline="0" dirty="0" smtClean="0"/>
              <a:t> </a:t>
            </a:r>
            <a:r>
              <a:rPr lang="nl-NL" baseline="0" dirty="0" err="1" smtClean="0"/>
              <a:t>for</a:t>
            </a:r>
            <a:r>
              <a:rPr lang="nl-NL" baseline="0" dirty="0" smtClean="0"/>
              <a:t> </a:t>
            </a:r>
            <a:r>
              <a:rPr lang="nl-NL" baseline="0" dirty="0" err="1" smtClean="0"/>
              <a:t>both</a:t>
            </a:r>
            <a:r>
              <a:rPr lang="nl-NL" baseline="0" dirty="0" smtClean="0"/>
              <a:t> </a:t>
            </a:r>
            <a:r>
              <a:rPr lang="nl-NL" baseline="0" dirty="0" err="1" smtClean="0"/>
              <a:t>groups</a:t>
            </a:r>
            <a:r>
              <a:rPr lang="nl-NL" baseline="0" dirty="0" smtClean="0"/>
              <a:t> </a:t>
            </a:r>
            <a:r>
              <a:rPr lang="nl-NL" baseline="0" dirty="0" err="1" smtClean="0"/>
              <a:t>seperately</a:t>
            </a:r>
            <a:r>
              <a:rPr lang="nl-NL" baseline="0" dirty="0" smtClean="0"/>
              <a:t>, </a:t>
            </a:r>
            <a:r>
              <a:rPr lang="nl-NL" baseline="0" dirty="0" err="1" smtClean="0"/>
              <a:t>and</a:t>
            </a:r>
            <a:r>
              <a:rPr lang="nl-NL" baseline="0" dirty="0" smtClean="0"/>
              <a:t> in the second </a:t>
            </a:r>
            <a:r>
              <a:rPr lang="nl-NL" baseline="0" dirty="0" err="1" smtClean="0"/>
              <a:t>year</a:t>
            </a:r>
            <a:r>
              <a:rPr lang="nl-NL" baseline="0" dirty="0" smtClean="0"/>
              <a:t> on PrEP. . </a:t>
            </a:r>
            <a:r>
              <a:rPr lang="nl-NL" baseline="0" dirty="0" err="1" smtClean="0"/>
              <a:t>Please</a:t>
            </a:r>
            <a:r>
              <a:rPr lang="nl-NL" baseline="0" dirty="0" smtClean="0"/>
              <a:t> </a:t>
            </a:r>
            <a:r>
              <a:rPr lang="nl-NL" baseline="0" dirty="0" err="1" smtClean="0"/>
              <a:t>note</a:t>
            </a:r>
            <a:r>
              <a:rPr lang="nl-NL" baseline="0" dirty="0" smtClean="0"/>
              <a:t> the </a:t>
            </a:r>
            <a:r>
              <a:rPr lang="nl-NL" baseline="0" dirty="0" err="1" smtClean="0"/>
              <a:t>markedly</a:t>
            </a:r>
            <a:r>
              <a:rPr lang="nl-NL" baseline="0" dirty="0" smtClean="0"/>
              <a:t> different </a:t>
            </a:r>
            <a:r>
              <a:rPr lang="nl-NL" baseline="0" dirty="0" err="1" smtClean="0"/>
              <a:t>scale</a:t>
            </a:r>
            <a:r>
              <a:rPr lang="nl-NL" baseline="0" dirty="0" smtClean="0"/>
              <a:t> on the y-</a:t>
            </a:r>
            <a:r>
              <a:rPr lang="nl-NL" baseline="0" dirty="0" err="1" smtClean="0"/>
              <a:t>axis</a:t>
            </a:r>
            <a:r>
              <a:rPr lang="nl-NL" baseline="0" dirty="0" smtClean="0"/>
              <a:t> </a:t>
            </a:r>
            <a:r>
              <a:rPr lang="nl-NL" baseline="0" dirty="0" err="1" smtClean="0"/>
              <a:t>and</a:t>
            </a:r>
            <a:r>
              <a:rPr lang="nl-NL" baseline="0" dirty="0" smtClean="0"/>
              <a:t> the high re-</a:t>
            </a:r>
            <a:r>
              <a:rPr lang="nl-NL" baseline="0" dirty="0" err="1" smtClean="0"/>
              <a:t>infection</a:t>
            </a:r>
            <a:r>
              <a:rPr lang="nl-NL" baseline="0" dirty="0" smtClean="0"/>
              <a:t> </a:t>
            </a:r>
            <a:r>
              <a:rPr lang="nl-NL" baseline="0" dirty="0" err="1" smtClean="0"/>
              <a:t>incidence</a:t>
            </a:r>
            <a:r>
              <a:rPr lang="nl-NL" baseline="0" dirty="0" smtClean="0"/>
              <a:t> </a:t>
            </a:r>
            <a:r>
              <a:rPr lang="nl-NL" baseline="0" dirty="0" err="1" smtClean="0"/>
              <a:t>rates</a:t>
            </a:r>
            <a:r>
              <a:rPr lang="nl-NL" baseline="0" dirty="0" smtClean="0"/>
              <a:t>. </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260622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ijdelijke aanduiding voor dia-afbeelding 1"/>
          <p:cNvSpPr>
            <a:spLocks noGrp="1" noRot="1" noChangeAspect="1" noTextEdit="1"/>
          </p:cNvSpPr>
          <p:nvPr>
            <p:ph type="sldImg"/>
          </p:nvPr>
        </p:nvSpPr>
        <p:spPr>
          <a:xfrm>
            <a:off x="917575" y="744538"/>
            <a:ext cx="4962525" cy="3722687"/>
          </a:xfrm>
          <a:ln/>
        </p:spPr>
      </p:sp>
      <p:sp>
        <p:nvSpPr>
          <p:cNvPr id="567299" name="Tijdelijke aanduiding voor notities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you see a phylogenetic tree of HCV 1a infections. Red stars represent AMPrEP study participants; </a:t>
            </a:r>
            <a:r>
              <a:rPr lang="nl-NL" altLang="nl-NL" dirty="0" smtClean="0"/>
              <a:t>open red stars </a:t>
            </a:r>
            <a:r>
              <a:rPr lang="nl-NL" altLang="nl-NL" baseline="0" dirty="0" smtClean="0"/>
              <a:t>prevalent </a:t>
            </a:r>
            <a:r>
              <a:rPr lang="nl-NL" altLang="nl-NL" baseline="0" dirty="0" err="1" smtClean="0"/>
              <a:t>infections</a:t>
            </a:r>
            <a:r>
              <a:rPr lang="nl-NL" altLang="nl-NL" baseline="0" dirty="0" smtClean="0"/>
              <a:t> at baseline, </a:t>
            </a:r>
            <a:r>
              <a:rPr lang="nl-NL" altLang="nl-NL" baseline="0" dirty="0" err="1" smtClean="0"/>
              <a:t>closed</a:t>
            </a:r>
            <a:r>
              <a:rPr lang="nl-NL" altLang="nl-NL" baseline="0" dirty="0" smtClean="0"/>
              <a:t> red stars incident HCV </a:t>
            </a:r>
            <a:r>
              <a:rPr lang="nl-NL" altLang="nl-NL" baseline="0" dirty="0" err="1" smtClean="0"/>
              <a:t>infections</a:t>
            </a:r>
            <a:r>
              <a:rPr lang="nl-NL" altLang="nl-NL" baseline="0" dirty="0" smtClean="0"/>
              <a:t>. </a:t>
            </a:r>
            <a:r>
              <a:rPr lang="nl-NL" sz="1200" kern="1200" dirty="0" smtClean="0">
                <a:solidFill>
                  <a:schemeClr val="tx1"/>
                </a:solidFill>
                <a:effectLst/>
                <a:latin typeface="+mn-lt"/>
                <a:ea typeface="+mn-ea"/>
                <a:cs typeface="+mn-cs"/>
              </a:rPr>
              <a:t>B</a:t>
            </a:r>
            <a:r>
              <a:rPr lang="nl-NL" altLang="nl-NL" dirty="0" smtClean="0"/>
              <a:t>lue </a:t>
            </a:r>
            <a:r>
              <a:rPr lang="nl-NL" altLang="nl-NL" dirty="0" err="1" smtClean="0"/>
              <a:t>dots</a:t>
            </a:r>
            <a:r>
              <a:rPr lang="nl-NL" altLang="nl-NL" dirty="0" smtClean="0"/>
              <a:t> </a:t>
            </a:r>
            <a:r>
              <a:rPr lang="nl-NL" altLang="nl-NL" dirty="0" err="1" smtClean="0"/>
              <a:t>indicate</a:t>
            </a:r>
            <a:r>
              <a:rPr lang="nl-NL" altLang="nl-NL" dirty="0" smtClean="0"/>
              <a:t> hiv+ MSM </a:t>
            </a:r>
            <a:r>
              <a:rPr lang="nl-NL" altLang="nl-NL" dirty="0" err="1" smtClean="0"/>
              <a:t>with</a:t>
            </a:r>
            <a:r>
              <a:rPr lang="nl-NL" altLang="nl-NL" dirty="0" smtClean="0"/>
              <a:t> HCV </a:t>
            </a:r>
            <a:r>
              <a:rPr lang="nl-NL" altLang="nl-NL" dirty="0" err="1" smtClean="0"/>
              <a:t>infection</a:t>
            </a:r>
            <a:r>
              <a:rPr lang="nl-NL" altLang="nl-NL" dirty="0" smtClean="0"/>
              <a:t>, </a:t>
            </a:r>
            <a:r>
              <a:rPr lang="nl-NL" altLang="nl-NL" dirty="0" err="1" smtClean="0"/>
              <a:t>and</a:t>
            </a:r>
            <a:r>
              <a:rPr lang="nl-NL" altLang="nl-NL" dirty="0" smtClean="0"/>
              <a:t> in black </a:t>
            </a:r>
            <a:r>
              <a:rPr lang="nl-NL" altLang="nl-NL" dirty="0" err="1" smtClean="0"/>
              <a:t>other</a:t>
            </a:r>
            <a:r>
              <a:rPr lang="nl-NL" altLang="nl-NL" dirty="0" smtClean="0"/>
              <a:t> risk </a:t>
            </a:r>
            <a:r>
              <a:rPr lang="nl-NL" altLang="nl-NL" dirty="0" err="1" smtClean="0"/>
              <a:t>groups</a:t>
            </a:r>
            <a:r>
              <a:rPr lang="nl-NL" altLang="nl-NL" dirty="0" smtClean="0"/>
              <a:t>. </a:t>
            </a:r>
            <a:r>
              <a:rPr lang="en-US" sz="1200" kern="1200" dirty="0" smtClean="0">
                <a:solidFill>
                  <a:schemeClr val="tx1"/>
                </a:solidFill>
                <a:effectLst/>
                <a:latin typeface="+mn-lt"/>
                <a:ea typeface="+mn-ea"/>
                <a:cs typeface="+mn-cs"/>
              </a:rPr>
              <a:t>Phylogenetic analysis revealed that 8/9 incident HCV-1a infections were part of 4 large MSM-specific HCV-1a clusters containing MSM with and without HIV. </a:t>
            </a:r>
            <a:endParaRPr lang="nl-NL" sz="1200" kern="1200" dirty="0" smtClean="0">
              <a:solidFill>
                <a:schemeClr val="tx1"/>
              </a:solidFill>
              <a:effectLst/>
              <a:latin typeface="+mn-lt"/>
              <a:ea typeface="+mn-ea"/>
              <a:cs typeface="+mn-cs"/>
            </a:endParaRPr>
          </a:p>
          <a:p>
            <a:endParaRPr lang="nl-NL" altLang="nl-NL" dirty="0" smtClean="0"/>
          </a:p>
        </p:txBody>
      </p:sp>
      <p:sp>
        <p:nvSpPr>
          <p:cNvPr id="567300" name="Tijdelijke aanduiding voor dianummer 3"/>
          <p:cNvSpPr>
            <a:spLocks noGrp="1"/>
          </p:cNvSpPr>
          <p:nvPr>
            <p:ph type="sldNum" sz="quarter" idx="5"/>
          </p:nvPr>
        </p:nvSpPr>
        <p:spPr>
          <a:noFill/>
        </p:spPr>
        <p:txBody>
          <a:bodyPr/>
          <a:lstStyle>
            <a:lvl1pPr>
              <a:defRPr>
                <a:solidFill>
                  <a:schemeClr val="tx2"/>
                </a:solidFill>
                <a:latin typeface="Arial" pitchFamily="34" charset="0"/>
              </a:defRPr>
            </a:lvl1pPr>
            <a:lvl2pPr marL="742950" indent="-285750">
              <a:defRPr>
                <a:solidFill>
                  <a:schemeClr val="tx2"/>
                </a:solidFill>
                <a:latin typeface="Arial" pitchFamily="34" charset="0"/>
              </a:defRPr>
            </a:lvl2pPr>
            <a:lvl3pPr marL="1143000" indent="-228600">
              <a:defRPr>
                <a:solidFill>
                  <a:schemeClr val="tx2"/>
                </a:solidFill>
                <a:latin typeface="Arial" pitchFamily="34" charset="0"/>
              </a:defRPr>
            </a:lvl3pPr>
            <a:lvl4pPr marL="1600200" indent="-228600">
              <a:defRPr>
                <a:solidFill>
                  <a:schemeClr val="tx2"/>
                </a:solidFill>
                <a:latin typeface="Arial" pitchFamily="34" charset="0"/>
              </a:defRPr>
            </a:lvl4pPr>
            <a:lvl5pPr marL="2057400" indent="-228600">
              <a:defRPr>
                <a:solidFill>
                  <a:schemeClr val="tx2"/>
                </a:solidFill>
                <a:latin typeface="Arial" pitchFamily="34" charset="0"/>
              </a:defRPr>
            </a:lvl5pPr>
            <a:lvl6pPr marL="2514600" indent="-228600" eaLnBrk="0" fontAlgn="base" hangingPunct="0">
              <a:lnSpc>
                <a:spcPts val="3500"/>
              </a:lnSpc>
              <a:spcBef>
                <a:spcPct val="0"/>
              </a:spcBef>
              <a:spcAft>
                <a:spcPct val="0"/>
              </a:spcAft>
              <a:defRPr>
                <a:solidFill>
                  <a:schemeClr val="tx2"/>
                </a:solidFill>
                <a:latin typeface="Arial" pitchFamily="34" charset="0"/>
              </a:defRPr>
            </a:lvl6pPr>
            <a:lvl7pPr marL="2971800" indent="-228600" eaLnBrk="0" fontAlgn="base" hangingPunct="0">
              <a:lnSpc>
                <a:spcPts val="3500"/>
              </a:lnSpc>
              <a:spcBef>
                <a:spcPct val="0"/>
              </a:spcBef>
              <a:spcAft>
                <a:spcPct val="0"/>
              </a:spcAft>
              <a:defRPr>
                <a:solidFill>
                  <a:schemeClr val="tx2"/>
                </a:solidFill>
                <a:latin typeface="Arial" pitchFamily="34" charset="0"/>
              </a:defRPr>
            </a:lvl7pPr>
            <a:lvl8pPr marL="3429000" indent="-228600" eaLnBrk="0" fontAlgn="base" hangingPunct="0">
              <a:lnSpc>
                <a:spcPts val="3500"/>
              </a:lnSpc>
              <a:spcBef>
                <a:spcPct val="0"/>
              </a:spcBef>
              <a:spcAft>
                <a:spcPct val="0"/>
              </a:spcAft>
              <a:defRPr>
                <a:solidFill>
                  <a:schemeClr val="tx2"/>
                </a:solidFill>
                <a:latin typeface="Arial" pitchFamily="34" charset="0"/>
              </a:defRPr>
            </a:lvl8pPr>
            <a:lvl9pPr marL="3886200" indent="-228600" eaLnBrk="0" fontAlgn="base" hangingPunct="0">
              <a:lnSpc>
                <a:spcPts val="3500"/>
              </a:lnSpc>
              <a:spcBef>
                <a:spcPct val="0"/>
              </a:spcBef>
              <a:spcAft>
                <a:spcPct val="0"/>
              </a:spcAft>
              <a:defRPr>
                <a:solidFill>
                  <a:schemeClr val="tx2"/>
                </a:solidFill>
                <a:latin typeface="Arial" pitchFamily="34" charset="0"/>
              </a:defRPr>
            </a:lvl9pPr>
          </a:lstStyle>
          <a:p>
            <a:fld id="{AE5C2442-BB5D-475D-9714-1536CFE9998C}" type="slidenum">
              <a:rPr lang="nl-NL" altLang="nl-NL">
                <a:solidFill>
                  <a:srgbClr val="000000"/>
                </a:solidFill>
              </a:rPr>
              <a:pPr/>
              <a:t>5</a:t>
            </a:fld>
            <a:endParaRPr lang="nl-NL" altLang="nl-NL">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 </a:t>
            </a:r>
            <a:r>
              <a:rPr lang="nl-NL" dirty="0" err="1" smtClean="0"/>
              <a:t>suggest</a:t>
            </a:r>
            <a:r>
              <a:rPr lang="nl-NL" dirty="0" smtClean="0"/>
              <a:t> routine HCV </a:t>
            </a:r>
            <a:r>
              <a:rPr lang="nl-NL" dirty="0" err="1" smtClean="0"/>
              <a:t>testing</a:t>
            </a:r>
            <a:r>
              <a:rPr lang="nl-NL" dirty="0" smtClean="0"/>
              <a:t> of MSM on PrEP,</a:t>
            </a:r>
            <a:r>
              <a:rPr lang="nl-NL" baseline="0" dirty="0" smtClean="0"/>
              <a:t> prompt </a:t>
            </a:r>
            <a:r>
              <a:rPr lang="nl-NL" baseline="0" dirty="0" err="1" smtClean="0"/>
              <a:t>referral</a:t>
            </a:r>
            <a:r>
              <a:rPr lang="nl-NL" baseline="0" dirty="0" smtClean="0"/>
              <a:t> </a:t>
            </a:r>
            <a:r>
              <a:rPr lang="nl-NL" baseline="0" dirty="0" err="1" smtClean="0"/>
              <a:t>and</a:t>
            </a:r>
            <a:r>
              <a:rPr lang="nl-NL" baseline="0" dirty="0" smtClean="0"/>
              <a:t> treatment </a:t>
            </a:r>
            <a:r>
              <a:rPr lang="nl-NL" baseline="0" dirty="0" err="1" smtClean="0"/>
              <a:t>for</a:t>
            </a:r>
            <a:r>
              <a:rPr lang="nl-NL" baseline="0" dirty="0" smtClean="0"/>
              <a:t> </a:t>
            </a:r>
            <a:r>
              <a:rPr lang="nl-NL" baseline="0" dirty="0" err="1" smtClean="0"/>
              <a:t>those</a:t>
            </a:r>
            <a:r>
              <a:rPr lang="nl-NL" baseline="0" dirty="0" smtClean="0"/>
              <a:t> </a:t>
            </a:r>
            <a:r>
              <a:rPr lang="nl-NL" baseline="0" dirty="0" err="1" smtClean="0"/>
              <a:t>who</a:t>
            </a:r>
            <a:r>
              <a:rPr lang="nl-NL" baseline="0" dirty="0" smtClean="0"/>
              <a:t> test </a:t>
            </a:r>
            <a:r>
              <a:rPr lang="nl-NL" baseline="0" dirty="0" err="1" smtClean="0"/>
              <a:t>positive</a:t>
            </a:r>
            <a:r>
              <a:rPr lang="nl-NL" baseline="0" dirty="0" smtClean="0"/>
              <a:t>, </a:t>
            </a:r>
            <a:r>
              <a:rPr lang="nl-NL" baseline="0" dirty="0" err="1" smtClean="0"/>
              <a:t>and</a:t>
            </a:r>
            <a:r>
              <a:rPr lang="nl-NL" baseline="0" dirty="0" smtClean="0"/>
              <a:t> the </a:t>
            </a:r>
            <a:r>
              <a:rPr lang="nl-NL" baseline="0" dirty="0" err="1" smtClean="0"/>
              <a:t>use</a:t>
            </a:r>
            <a:r>
              <a:rPr lang="nl-NL" baseline="0" dirty="0" smtClean="0"/>
              <a:t> of prevention </a:t>
            </a:r>
            <a:r>
              <a:rPr lang="nl-NL" baseline="0" dirty="0" err="1" smtClean="0"/>
              <a:t>interventions</a:t>
            </a:r>
            <a:r>
              <a:rPr lang="nl-NL" baseline="0" dirty="0" smtClean="0"/>
              <a:t> </a:t>
            </a:r>
            <a:r>
              <a:rPr lang="nl-NL" baseline="0" dirty="0" err="1" smtClean="0"/>
              <a:t>if</a:t>
            </a:r>
            <a:r>
              <a:rPr lang="nl-NL" baseline="0" dirty="0" smtClean="0"/>
              <a:t> </a:t>
            </a:r>
            <a:r>
              <a:rPr lang="nl-NL" baseline="0" dirty="0" err="1" smtClean="0"/>
              <a:t>one</a:t>
            </a:r>
            <a:r>
              <a:rPr lang="nl-NL" baseline="0" dirty="0" smtClean="0"/>
              <a:t> </a:t>
            </a:r>
            <a:r>
              <a:rPr lang="nl-NL" baseline="0" dirty="0" err="1" smtClean="0"/>
              <a:t>not</a:t>
            </a:r>
            <a:r>
              <a:rPr lang="nl-NL" baseline="0" dirty="0" smtClean="0"/>
              <a:t> </a:t>
            </a:r>
            <a:r>
              <a:rPr lang="nl-NL" baseline="0" dirty="0" err="1" smtClean="0"/>
              <a:t>infected</a:t>
            </a:r>
            <a:r>
              <a:rPr lang="nl-NL" baseline="0" dirty="0" smtClean="0"/>
              <a:t> </a:t>
            </a:r>
            <a:r>
              <a:rPr lang="nl-NL" baseline="0" dirty="0" err="1" smtClean="0"/>
              <a:t>with</a:t>
            </a:r>
            <a:r>
              <a:rPr lang="nl-NL" baseline="0" dirty="0" smtClean="0"/>
              <a:t> HCV.</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282006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solidFill>
                  <a:prstClr val="black"/>
                </a:solidFill>
                <a:latin typeface="Calibri"/>
              </a:rPr>
              <a:pPr/>
              <a:t>7</a:t>
            </a:fld>
            <a:endParaRPr lang="nl-NL" dirty="0">
              <a:solidFill>
                <a:prstClr val="black"/>
              </a:solidFill>
              <a:latin typeface="Calibri"/>
            </a:endParaRPr>
          </a:p>
        </p:txBody>
      </p:sp>
    </p:spTree>
    <p:extLst>
      <p:ext uri="{BB962C8B-B14F-4D97-AF65-F5344CB8AC3E}">
        <p14:creationId xmlns:p14="http://schemas.microsoft.com/office/powerpoint/2010/main" val="6760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t>May 13, 2014</a:t>
            </a:r>
            <a:endParaRPr lang="nl-NL" noProof="1"/>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smtClean="0">
                <a:solidFill>
                  <a:schemeClr val="tx1"/>
                </a:solidFill>
              </a:rPr>
              <a:t>Deze dia-indeling</a:t>
            </a:r>
            <a:r>
              <a:rPr lang="nl-NL" sz="900" baseline="0" dirty="0" smtClean="0">
                <a:solidFill>
                  <a:schemeClr val="tx1"/>
                </a:solidFill>
              </a:rPr>
              <a:t> is zo gemaakt dat zelf een afbeelding kan worden geplaatst.</a:t>
            </a:r>
          </a:p>
          <a:p>
            <a:pPr algn="l"/>
            <a:endParaRPr lang="nl-NL" sz="900" baseline="0" dirty="0" smtClean="0">
              <a:solidFill>
                <a:schemeClr val="tx1"/>
              </a:solidFill>
            </a:endParaRPr>
          </a:p>
          <a:p>
            <a:pPr algn="l"/>
            <a:r>
              <a:rPr lang="nl-NL" sz="900" baseline="0" dirty="0" smtClean="0">
                <a:solidFill>
                  <a:schemeClr val="tx1"/>
                </a:solidFill>
              </a:rPr>
              <a:t>Klik met de rechtermuisknop in de achtergrond en kies Achtergrond opmaken.</a:t>
            </a:r>
          </a:p>
          <a:p>
            <a:pPr algn="l"/>
            <a:r>
              <a:rPr lang="nl-NL" sz="900" baseline="0" dirty="0" smtClean="0">
                <a:solidFill>
                  <a:schemeClr val="tx1"/>
                </a:solidFill>
              </a:rPr>
              <a:t>Klik op Opvulling met figuur of </a:t>
            </a:r>
            <a:r>
              <a:rPr lang="nl-NL" sz="900" baseline="0" dirty="0" err="1" smtClean="0">
                <a:solidFill>
                  <a:schemeClr val="tx1"/>
                </a:solidFill>
              </a:rPr>
              <a:t>bitmappatroon</a:t>
            </a:r>
            <a:r>
              <a:rPr lang="nl-NL" sz="900" baseline="0" dirty="0" smtClean="0">
                <a:solidFill>
                  <a:schemeClr val="tx1"/>
                </a:solidFill>
              </a:rPr>
              <a:t> en dan op Bestand.</a:t>
            </a:r>
          </a:p>
          <a:p>
            <a:pPr algn="l"/>
            <a:r>
              <a:rPr lang="nl-NL" sz="900" baseline="0" dirty="0" smtClean="0">
                <a:solidFill>
                  <a:schemeClr val="tx1"/>
                </a:solidFill>
              </a:rPr>
              <a:t>Kies de afbeelding en klik op Invoegen, daarna op Sluiten.</a:t>
            </a:r>
          </a:p>
          <a:p>
            <a:pPr algn="l"/>
            <a:endParaRPr lang="nl-NL" sz="900" baseline="0" dirty="0" smtClean="0">
              <a:solidFill>
                <a:schemeClr val="tx1"/>
              </a:solidFill>
            </a:endParaRPr>
          </a:p>
          <a:p>
            <a:pPr algn="l"/>
            <a:r>
              <a:rPr lang="nl-NL" sz="900" baseline="0" dirty="0" smtClean="0">
                <a:solidFill>
                  <a:schemeClr val="tx1"/>
                </a:solidFill>
              </a:rPr>
              <a:t>Klik niet op overal toepassen, omdat dan de achtergrond van alle dia’s wordt aangepast.</a:t>
            </a:r>
          </a:p>
          <a:p>
            <a:pPr algn="l"/>
            <a:r>
              <a:rPr lang="nl-NL" sz="900" baseline="0" dirty="0" smtClean="0">
                <a:solidFill>
                  <a:schemeClr val="tx1"/>
                </a:solidFill>
              </a:rPr>
              <a:t>Met </a:t>
            </a:r>
            <a:r>
              <a:rPr lang="nl-NL" sz="900" baseline="0" dirty="0" err="1" smtClean="0">
                <a:solidFill>
                  <a:schemeClr val="tx1"/>
                </a:solidFill>
              </a:rPr>
              <a:t>Ctrl</a:t>
            </a:r>
            <a:r>
              <a:rPr lang="nl-NL" sz="900" baseline="0" dirty="0" smtClean="0">
                <a:solidFill>
                  <a:schemeClr val="tx1"/>
                </a:solidFill>
              </a:rPr>
              <a:t>+Z kan dit hersteld worden. </a:t>
            </a:r>
          </a:p>
          <a:p>
            <a:pPr algn="l"/>
            <a:endParaRPr lang="nl-NL" sz="900" baseline="0" dirty="0" smtClean="0">
              <a:solidFill>
                <a:schemeClr val="tx1"/>
              </a:solidFill>
            </a:endParaRPr>
          </a:p>
          <a:p>
            <a:pPr algn="l"/>
            <a:r>
              <a:rPr lang="nl-NL" sz="900" baseline="0" dirty="0" smtClean="0">
                <a:solidFill>
                  <a:schemeClr val="tx1"/>
                </a:solidFill>
              </a:rPr>
              <a:t>Voor het mooiste resultaat is de verhouding 1024 x 768 pixels.  Dit zorgt ervoor dat de foto in de achtergrond scherp wordt, en niet vervormt.</a:t>
            </a:r>
            <a:endParaRPr lang="nl-NL" sz="900" dirty="0">
              <a:solidFill>
                <a:schemeClr val="tx1"/>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endParaRPr lang="en-GB"/>
          </a:p>
        </p:txBody>
      </p:sp>
      <p:sp>
        <p:nvSpPr>
          <p:cNvPr id="6" name="Footer Placeholder 5"/>
          <p:cNvSpPr>
            <a:spLocks noGrp="1"/>
          </p:cNvSpPr>
          <p:nvPr>
            <p:ph type="ftr" sz="quarter" idx="11"/>
          </p:nvPr>
        </p:nvSpPr>
        <p:spPr/>
        <p:txBody>
          <a:bodyPr/>
          <a:lstStyle>
            <a:lvl1pPr defTabSz="914400" eaLnBrk="0" hangingPunct="0">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fld id="{C062D761-6E86-44B2-BB22-CC409076E78D}"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4269870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endParaRPr lang="en-GB"/>
          </a:p>
        </p:txBody>
      </p:sp>
      <p:sp>
        <p:nvSpPr>
          <p:cNvPr id="8" name="Footer Placeholder 7"/>
          <p:cNvSpPr>
            <a:spLocks noGrp="1"/>
          </p:cNvSpPr>
          <p:nvPr>
            <p:ph type="ftr" sz="quarter" idx="11"/>
          </p:nvPr>
        </p:nvSpPr>
        <p:spPr/>
        <p:txBody>
          <a:bodyPr/>
          <a:lstStyle>
            <a:lvl1pPr defTabSz="914400" eaLnBrk="0" hangingPunct="0">
              <a:defRPr/>
            </a:lvl1pPr>
          </a:lstStyle>
          <a:p>
            <a:pPr>
              <a:defRPr/>
            </a:pPr>
            <a:endParaRPr lang="en-GB"/>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fld id="{89F5D2C8-7A37-41AE-AFE7-BEB7C29B827E}"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3614057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25342219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15720938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26764317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val="10795777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3399957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4042974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1305570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023211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val="2576647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8313044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0862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107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59180207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2896628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406376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45101817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248850024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236748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33035834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104306503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351291950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24605591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317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432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260623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05793775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15153287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224932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336989819"/>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29567101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403428379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9219022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98516501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72152326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766128575"/>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11472583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9793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73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3602455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1208365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16972002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40925179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6235092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4056160859"/>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236855079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31919290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1755631080"/>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4249484365"/>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421458344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206362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5730645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7631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1584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25310090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1"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52"/>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4"/>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2"/>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30508789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24618198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611"/>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4"/>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2"/>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15399244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611"/>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4"/>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78"/>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val="34604586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11343024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1569026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36479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3287598595"/>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2437736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52"/>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1"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val="3130446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35721169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666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130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12"/>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80"/>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607" y="182568"/>
            <a:ext cx="1725613" cy="579439"/>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9037075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21735260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611"/>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12"/>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607" y="182568"/>
            <a:ext cx="1725613" cy="579439"/>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8585839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611"/>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78"/>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607" y="182568"/>
            <a:ext cx="1725613" cy="579439"/>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79119360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31749925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330367603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36771733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2278548756"/>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4501261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80"/>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404432407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34342039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2737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703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3"/>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20" y="2633692"/>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92"/>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56"/>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3"/>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7"/>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34700663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3"/>
          <p:cNvSpPr>
            <a:spLocks noGrp="1"/>
          </p:cNvSpPr>
          <p:nvPr>
            <p:ph type="body" sz="quarter" idx="10"/>
          </p:nvPr>
        </p:nvSpPr>
        <p:spPr>
          <a:xfrm>
            <a:off x="250827" y="4456171"/>
            <a:ext cx="8209607" cy="1368152"/>
          </a:xfrm>
          <a:prstGeom prst="rect">
            <a:avLst/>
          </a:prstGeom>
        </p:spPr>
        <p:txBody>
          <a:bodyPr anchor="b">
            <a:normAutofit/>
          </a:bodyPr>
          <a:lstStyle>
            <a:lvl1pPr marL="0" indent="0">
              <a:buNone/>
              <a:defRPr sz="3600" b="1"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3"/>
          <p:cNvSpPr>
            <a:spLocks noGrp="1"/>
          </p:cNvSpPr>
          <p:nvPr>
            <p:ph type="body" sz="quarter" idx="11"/>
          </p:nvPr>
        </p:nvSpPr>
        <p:spPr>
          <a:xfrm>
            <a:off x="250827" y="5949285"/>
            <a:ext cx="8209607" cy="798571"/>
          </a:xfrm>
          <a:prstGeom prst="rect">
            <a:avLst/>
          </a:prstGeom>
        </p:spPr>
        <p:txBody>
          <a:bodyPr>
            <a:norm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C2FFFC58-EA46-4670-B7A5-2577CA8A9914" descr="image00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8306" t="13329" r="8507" b="10260"/>
          <a:stretch/>
        </p:blipFill>
        <p:spPr bwMode="auto">
          <a:xfrm>
            <a:off x="3171931" y="116632"/>
            <a:ext cx="5300831" cy="49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0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171248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39729599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140972"/>
            <a:ext cx="7772400" cy="1362075"/>
          </a:xfrm>
        </p:spPr>
        <p:txBody>
          <a:bodyPr anchor="b"/>
          <a:lstStyle>
            <a:lvl1pPr algn="ctr">
              <a:defRPr sz="4000" b="1" cap="none">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4581134"/>
            <a:ext cx="7772400"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7381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88533"/>
            <a:ext cx="4038600" cy="492019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388533"/>
            <a:ext cx="4038600" cy="492019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29000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7"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3636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6"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34561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a:t>Klik om de stijl te bewerken</a:t>
            </a:r>
          </a:p>
        </p:txBody>
      </p:sp>
      <p:sp>
        <p:nvSpPr>
          <p:cNvPr id="3" name="Tijdelijke aanduiding voor inhoud 2"/>
          <p:cNvSpPr>
            <a:spLocks noGrp="1"/>
          </p:cNvSpPr>
          <p:nvPr>
            <p:ph idx="1"/>
          </p:nvPr>
        </p:nvSpPr>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Tree>
    <p:extLst>
      <p:ext uri="{BB962C8B-B14F-4D97-AF65-F5344CB8AC3E}">
        <p14:creationId xmlns:p14="http://schemas.microsoft.com/office/powerpoint/2010/main" val="29976492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r>
              <a:rPr lang="nl-NL">
                <a:solidFill>
                  <a:srgbClr val="808080"/>
                </a:solidFill>
              </a:rPr>
              <a:t>April 24, 2014</a:t>
            </a:r>
          </a:p>
        </p:txBody>
      </p:sp>
      <p:sp>
        <p:nvSpPr>
          <p:cNvPr id="3" name="Rectangle 10"/>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3B2E67C-5809-49BB-ACE7-5B252A908682}" type="slidenum">
              <a:rPr lang="nl-NL">
                <a:solidFill>
                  <a:srgbClr val="FFFFFF"/>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34477707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9262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ext Placeholder 7"/>
          <p:cNvSpPr>
            <a:spLocks noGrp="1"/>
          </p:cNvSpPr>
          <p:nvPr>
            <p:ph type="body" sz="quarter" idx="10"/>
          </p:nvPr>
        </p:nvSpPr>
        <p:spPr>
          <a:xfrm>
            <a:off x="59270" y="6394072"/>
            <a:ext cx="5076825" cy="345395"/>
          </a:xfrm>
        </p:spPr>
        <p:txBody>
          <a:bodyPr anchor="b">
            <a:noAutofit/>
          </a:bodyPr>
          <a:lstStyle>
            <a:lvl1pPr marL="0" indent="0">
              <a:spcBef>
                <a:spcPts val="0"/>
              </a:spcBef>
              <a:buNone/>
              <a:defRPr sz="1100">
                <a:solidFill>
                  <a:schemeClr val="tx1"/>
                </a:solidFill>
              </a:defRPr>
            </a:lvl1pPr>
          </a:lstStyle>
          <a:p>
            <a:pPr lvl="0"/>
            <a:endParaRPr lang="en-GB" dirty="0"/>
          </a:p>
        </p:txBody>
      </p:sp>
      <p:sp>
        <p:nvSpPr>
          <p:cNvPr id="8" name="Text Placeholder 7"/>
          <p:cNvSpPr>
            <a:spLocks noGrp="1"/>
          </p:cNvSpPr>
          <p:nvPr>
            <p:ph type="body" sz="quarter" idx="11"/>
          </p:nvPr>
        </p:nvSpPr>
        <p:spPr>
          <a:xfrm>
            <a:off x="3030007" y="6394072"/>
            <a:ext cx="5076825" cy="345395"/>
          </a:xfrm>
        </p:spPr>
        <p:txBody>
          <a:bodyPr anchor="b">
            <a:noAutofit/>
          </a:bodyPr>
          <a:lstStyle>
            <a:lvl1pPr marL="0" indent="0" algn="r">
              <a:spcBef>
                <a:spcPts val="0"/>
              </a:spcBef>
              <a:buNone/>
              <a:defRPr sz="1100">
                <a:solidFill>
                  <a:schemeClr val="tx1"/>
                </a:solidFill>
              </a:defRPr>
            </a:lvl1pPr>
          </a:lstStyle>
          <a:p>
            <a:pPr lvl="0"/>
            <a:endParaRPr lang="en-GB" dirty="0"/>
          </a:p>
        </p:txBody>
      </p:sp>
    </p:spTree>
    <p:extLst>
      <p:ext uri="{BB962C8B-B14F-4D97-AF65-F5344CB8AC3E}">
        <p14:creationId xmlns:p14="http://schemas.microsoft.com/office/powerpoint/2010/main" val="101884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701484" y="0"/>
            <a:ext cx="8442516" cy="685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a:t>Titel</a:t>
            </a:r>
          </a:p>
        </p:txBody>
      </p:sp>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grpSp>
      </p:gr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p:cNvSpPr>
          <p:nvPr>
            <p:ph type="dt" sz="half" idx="10"/>
          </p:nvPr>
        </p:nvSpPr>
        <p:spPr>
          <a:xfrm>
            <a:off x="887100" y="6357013"/>
            <a:ext cx="2133600" cy="365125"/>
          </a:xfrm>
          <a:prstGeom prst="rect">
            <a:avLst/>
          </a:prstGeom>
        </p:spPr>
        <p:txBody>
          <a:bodyPr/>
          <a:lstStyle>
            <a:lvl1pPr>
              <a:defRPr sz="1750" b="1">
                <a:solidFill>
                  <a:schemeClr val="bg1"/>
                </a:solidFill>
              </a:defRPr>
            </a:lvl1pPr>
          </a:lstStyle>
          <a:p>
            <a:r>
              <a:rPr lang="nl-NL" noProof="1">
                <a:solidFill>
                  <a:prstClr val="white"/>
                </a:solidFill>
              </a:rPr>
              <a:t>May 13, 2014</a:t>
            </a:r>
          </a:p>
        </p:txBody>
      </p:sp>
      <p:sp>
        <p:nvSpPr>
          <p:cNvPr id="32" name="Afgeronde rechthoek 31"/>
          <p:cNvSpPr>
            <a:spLocks noSelect="1"/>
          </p:cNvSpPr>
          <p:nvPr userDrawn="1"/>
        </p:nvSpPr>
        <p:spPr>
          <a:xfrm>
            <a:off x="-1731443" y="98559"/>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prstClr val="black"/>
                </a:solidFill>
              </a:rPr>
              <a:t>Deze dia-indeling is zo gemaakt dat zelf een afbeelding kan worden geplaatst.</a:t>
            </a:r>
          </a:p>
          <a:p>
            <a:endParaRPr lang="nl-NL" sz="900" dirty="0">
              <a:solidFill>
                <a:prstClr val="black"/>
              </a:solidFill>
            </a:endParaRPr>
          </a:p>
          <a:p>
            <a:r>
              <a:rPr lang="nl-NL" sz="900" dirty="0">
                <a:solidFill>
                  <a:prstClr val="black"/>
                </a:solidFill>
              </a:rPr>
              <a:t>Klik met de rechtermuisknop in de achtergrond en kies Achtergrond opmaken.</a:t>
            </a:r>
          </a:p>
          <a:p>
            <a:r>
              <a:rPr lang="nl-NL" sz="900" dirty="0">
                <a:solidFill>
                  <a:prstClr val="black"/>
                </a:solidFill>
              </a:rPr>
              <a:t>Klik op Opvulling met figuur of </a:t>
            </a:r>
            <a:r>
              <a:rPr lang="nl-NL" sz="900" dirty="0" err="1">
                <a:solidFill>
                  <a:prstClr val="black"/>
                </a:solidFill>
              </a:rPr>
              <a:t>bitmappatroon</a:t>
            </a:r>
            <a:r>
              <a:rPr lang="nl-NL" sz="900" dirty="0">
                <a:solidFill>
                  <a:prstClr val="black"/>
                </a:solidFill>
              </a:rPr>
              <a:t> en dan op Bestand.</a:t>
            </a:r>
          </a:p>
          <a:p>
            <a:r>
              <a:rPr lang="nl-NL" sz="900" dirty="0">
                <a:solidFill>
                  <a:prstClr val="black"/>
                </a:solidFill>
              </a:rPr>
              <a:t>Kies de afbeelding en klik op Invoegen, daarna op Sluiten.</a:t>
            </a:r>
          </a:p>
          <a:p>
            <a:endParaRPr lang="nl-NL" sz="900" dirty="0">
              <a:solidFill>
                <a:prstClr val="black"/>
              </a:solidFill>
            </a:endParaRPr>
          </a:p>
          <a:p>
            <a:r>
              <a:rPr lang="nl-NL" sz="900" dirty="0">
                <a:solidFill>
                  <a:prstClr val="black"/>
                </a:solidFill>
              </a:rPr>
              <a:t>Klik niet op overal toepassen, omdat dan de achtergrond van alle dia’s wordt aangepast.</a:t>
            </a:r>
          </a:p>
          <a:p>
            <a:r>
              <a:rPr lang="nl-NL" sz="900" dirty="0">
                <a:solidFill>
                  <a:prstClr val="black"/>
                </a:solidFill>
              </a:rPr>
              <a:t>Met </a:t>
            </a:r>
            <a:r>
              <a:rPr lang="nl-NL" sz="900" dirty="0" err="1">
                <a:solidFill>
                  <a:prstClr val="black"/>
                </a:solidFill>
              </a:rPr>
              <a:t>Ctrl</a:t>
            </a:r>
            <a:r>
              <a:rPr lang="nl-NL" sz="900" dirty="0">
                <a:solidFill>
                  <a:prstClr val="black"/>
                </a:solidFill>
              </a:rPr>
              <a:t>+Z kan dit hersteld worden. </a:t>
            </a:r>
          </a:p>
          <a:p>
            <a:endParaRPr lang="nl-NL" sz="900" dirty="0">
              <a:solidFill>
                <a:prstClr val="black"/>
              </a:solidFill>
            </a:endParaRPr>
          </a:p>
          <a:p>
            <a:r>
              <a:rPr lang="nl-NL" sz="900" dirty="0">
                <a:solidFill>
                  <a:prstClr val="black"/>
                </a:solidFill>
              </a:rPr>
              <a:t>Voor het mooiste resultaat is de verhouding 1024 x 768 pixels.  Dit zorgt ervoor dat de foto in de achtergrond scherp wordt, en niet vervormt.</a:t>
            </a:r>
          </a:p>
        </p:txBody>
      </p:sp>
      <p:grpSp>
        <p:nvGrpSpPr>
          <p:cNvPr id="34" name="Group 4"/>
          <p:cNvGrpSpPr>
            <a:grpSpLocks noChangeAspect="1"/>
          </p:cNvGrpSpPr>
          <p:nvPr userDrawn="1"/>
        </p:nvGrpSpPr>
        <p:grpSpPr bwMode="auto">
          <a:xfrm>
            <a:off x="1017590"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grpSp>
    </p:spTree>
    <p:extLst>
      <p:ext uri="{BB962C8B-B14F-4D97-AF65-F5344CB8AC3E}">
        <p14:creationId xmlns:p14="http://schemas.microsoft.com/office/powerpoint/2010/main" val="9311641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23303989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337971195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11419308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401875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51389625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2424145140"/>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33256866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2664571256"/>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1631971618"/>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3793315965"/>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20371708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50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219777797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4016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4226310B-CD62-4476-A0F7-9F762B93C351}" type="datetime4">
              <a:rPr lang="nl-NL" noProof="1" smtClean="0">
                <a:solidFill>
                  <a:srgbClr val="FFFFFF"/>
                </a:solidFill>
              </a:rPr>
              <a:pPr/>
              <a:t>23 juli 2018</a:t>
            </a:fld>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71224920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3560642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AE55C517-0BEC-46AF-A009-46288DC1401A}" type="datetime4">
              <a:rPr lang="nl-NL" noProof="1" smtClean="0">
                <a:solidFill>
                  <a:srgbClr val="FFFFFF"/>
                </a:solidFill>
              </a:rPr>
              <a:pPr/>
              <a:t>23 juli 2018</a:t>
            </a:fld>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7660090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22147907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427582816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1119891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16707614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242436320"/>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39578888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328114307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36604534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6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3209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373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69CAAA15-D594-44CD-8C26-6B0FB82BFAF7}" type="datetimeFigureOut">
              <a:rPr lang="en-US">
                <a:solidFill>
                  <a:prstClr val="black">
                    <a:tint val="75000"/>
                  </a:prstClr>
                </a:solidFill>
              </a:rPr>
              <a:pPr/>
              <a:t>7/23/2018</a:t>
            </a:fld>
            <a:endParaRPr lang="en-US">
              <a:solidFill>
                <a:prstClr val="black">
                  <a:tint val="75000"/>
                </a:prst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7056DD3-7516-462A-BA72-CEC0701DDA45}" type="slidenum">
              <a:rPr lang="en-US">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5675916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4226310B-CD62-4476-A0F7-9F762B93C351}" type="datetime4">
              <a:rPr lang="nl-NL" noProof="1" smtClean="0">
                <a:solidFill>
                  <a:srgbClr val="FFFFFF"/>
                </a:solidFill>
              </a:rPr>
              <a:pPr/>
              <a:t>23 juli 2018</a:t>
            </a:fld>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3721698970"/>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13649544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AE55C517-0BEC-46AF-A009-46288DC1401A}" type="datetime4">
              <a:rPr lang="nl-NL" noProof="1" smtClean="0">
                <a:solidFill>
                  <a:srgbClr val="FFFFFF"/>
                </a:solidFill>
              </a:rPr>
              <a:pPr/>
              <a:t>23 juli 2018</a:t>
            </a:fld>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6923649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07742089"/>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31218835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262110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41062504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185989105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132487755"/>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2210987166"/>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37560088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5120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0103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5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01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460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1209946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2633663"/>
            <a:ext cx="3484563"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03C1AE60-ECE3-4D49-A2ED-04ED914AB57A}"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2976944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5084763" y="2633663"/>
            <a:ext cx="3484562" cy="1806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5084763" y="4592638"/>
            <a:ext cx="3484562" cy="1808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9"/>
          <p:cNvSpPr>
            <a:spLocks noGrp="1" noChangeArrowheads="1"/>
          </p:cNvSpPr>
          <p:nvPr>
            <p:ph type="dt" sz="half" idx="10"/>
          </p:nvPr>
        </p:nvSpPr>
        <p:spPr>
          <a:xfrm>
            <a:off x="381000" y="147638"/>
            <a:ext cx="1219200" cy="319087"/>
          </a:xfrm>
          <a:prstGeom prst="rect">
            <a:avLst/>
          </a:prstGeom>
        </p:spPr>
        <p:txBody>
          <a:bodyPr/>
          <a:lstStyle>
            <a:lvl1pPr>
              <a:defRPr/>
            </a:lvl1pPr>
          </a:lstStyle>
          <a:p>
            <a:pPr>
              <a:defRPr/>
            </a:pPr>
            <a:r>
              <a:rPr lang="nl-NL">
                <a:solidFill>
                  <a:srgbClr val="000000"/>
                </a:solidFill>
              </a:rPr>
              <a:t>December 2, 2011</a:t>
            </a:r>
          </a:p>
        </p:txBody>
      </p:sp>
      <p:sp>
        <p:nvSpPr>
          <p:cNvPr id="7" name="Rectangle 10"/>
          <p:cNvSpPr>
            <a:spLocks noGrp="1" noChangeArrowheads="1"/>
          </p:cNvSpPr>
          <p:nvPr>
            <p:ph type="ftr" sz="quarter" idx="11"/>
          </p:nvPr>
        </p:nvSpPr>
        <p:spPr>
          <a:xfrm>
            <a:off x="2590800" y="114300"/>
            <a:ext cx="5486400" cy="317500"/>
          </a:xfrm>
          <a:prstGeom prst="rect">
            <a:avLst/>
          </a:prstGeom>
        </p:spPr>
        <p:txBody>
          <a:bodyPr/>
          <a:lstStyle>
            <a:lvl1pPr>
              <a:defRPr/>
            </a:lvl1pPr>
          </a:lstStyle>
          <a:p>
            <a:pPr>
              <a:defRPr/>
            </a:pPr>
            <a:endParaRPr lang="nl-NL">
              <a:solidFill>
                <a:srgbClr val="000000"/>
              </a:solidFill>
            </a:endParaRPr>
          </a:p>
        </p:txBody>
      </p:sp>
      <p:sp>
        <p:nvSpPr>
          <p:cNvPr id="8" name="Rectangle 11"/>
          <p:cNvSpPr>
            <a:spLocks noGrp="1" noChangeArrowheads="1"/>
          </p:cNvSpPr>
          <p:nvPr>
            <p:ph type="sldNum" sz="quarter" idx="12"/>
          </p:nvPr>
        </p:nvSpPr>
        <p:spPr>
          <a:xfrm>
            <a:off x="8251825" y="123825"/>
            <a:ext cx="317500" cy="317500"/>
          </a:xfrm>
          <a:prstGeom prst="rect">
            <a:avLst/>
          </a:prstGeom>
        </p:spPr>
        <p:txBody>
          <a:bodyPr/>
          <a:lstStyle>
            <a:lvl1pPr>
              <a:defRPr/>
            </a:lvl1pPr>
          </a:lstStyle>
          <a:p>
            <a:pPr>
              <a:defRPr/>
            </a:pPr>
            <a:fld id="{129F0739-7A6C-478A-BCFF-027935D919F8}"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310949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23267142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399259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t>May 13, 2014</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929616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3881704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38136848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val="133191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val="113191278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19579590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val="14696869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1396663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889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92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884802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2633663"/>
            <a:ext cx="3484563"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03C1AE60-ECE3-4D49-A2ED-04ED914AB57A}"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2536703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5084763" y="2633663"/>
            <a:ext cx="3484562" cy="1806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5084763" y="4592638"/>
            <a:ext cx="3484562" cy="1808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9"/>
          <p:cNvSpPr>
            <a:spLocks noGrp="1" noChangeArrowheads="1"/>
          </p:cNvSpPr>
          <p:nvPr>
            <p:ph type="dt" sz="half" idx="10"/>
          </p:nvPr>
        </p:nvSpPr>
        <p:spPr>
          <a:xfrm>
            <a:off x="381000" y="147638"/>
            <a:ext cx="1219200" cy="319087"/>
          </a:xfrm>
          <a:prstGeom prst="rect">
            <a:avLst/>
          </a:prstGeom>
        </p:spPr>
        <p:txBody>
          <a:bodyPr/>
          <a:lstStyle>
            <a:lvl1pPr>
              <a:defRPr/>
            </a:lvl1pPr>
          </a:lstStyle>
          <a:p>
            <a:pPr>
              <a:defRPr/>
            </a:pPr>
            <a:r>
              <a:rPr lang="nl-NL">
                <a:solidFill>
                  <a:srgbClr val="000000"/>
                </a:solidFill>
              </a:rPr>
              <a:t>December 2, 2011</a:t>
            </a:r>
          </a:p>
        </p:txBody>
      </p:sp>
      <p:sp>
        <p:nvSpPr>
          <p:cNvPr id="7" name="Rectangle 10"/>
          <p:cNvSpPr>
            <a:spLocks noGrp="1" noChangeArrowheads="1"/>
          </p:cNvSpPr>
          <p:nvPr>
            <p:ph type="ftr" sz="quarter" idx="11"/>
          </p:nvPr>
        </p:nvSpPr>
        <p:spPr>
          <a:xfrm>
            <a:off x="2590800" y="114300"/>
            <a:ext cx="5486400" cy="317500"/>
          </a:xfrm>
          <a:prstGeom prst="rect">
            <a:avLst/>
          </a:prstGeom>
        </p:spPr>
        <p:txBody>
          <a:bodyPr/>
          <a:lstStyle>
            <a:lvl1pPr>
              <a:defRPr/>
            </a:lvl1pPr>
          </a:lstStyle>
          <a:p>
            <a:pPr>
              <a:defRPr/>
            </a:pPr>
            <a:endParaRPr lang="nl-NL">
              <a:solidFill>
                <a:srgbClr val="000000"/>
              </a:solidFill>
            </a:endParaRPr>
          </a:p>
        </p:txBody>
      </p:sp>
      <p:sp>
        <p:nvSpPr>
          <p:cNvPr id="8" name="Rectangle 11"/>
          <p:cNvSpPr>
            <a:spLocks noGrp="1" noChangeArrowheads="1"/>
          </p:cNvSpPr>
          <p:nvPr>
            <p:ph type="sldNum" sz="quarter" idx="12"/>
          </p:nvPr>
        </p:nvSpPr>
        <p:spPr>
          <a:xfrm>
            <a:off x="8251825" y="123825"/>
            <a:ext cx="317500" cy="317500"/>
          </a:xfrm>
          <a:prstGeom prst="rect">
            <a:avLst/>
          </a:prstGeom>
        </p:spPr>
        <p:txBody>
          <a:bodyPr/>
          <a:lstStyle>
            <a:lvl1pPr>
              <a:defRPr/>
            </a:lvl1pPr>
          </a:lstStyle>
          <a:p>
            <a:pPr>
              <a:defRPr/>
            </a:pPr>
            <a:fld id="{129F0739-7A6C-478A-BCFF-027935D919F8}"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3857545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1008626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785676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3534048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val="1296213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736468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3034261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363399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270653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val="3212821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3771319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456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39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40211" b="18675"/>
          <a:stretch>
            <a:fillRect/>
          </a:stretch>
        </p:blipFill>
        <p:spPr bwMode="auto">
          <a:xfrm>
            <a:off x="3676650" y="0"/>
            <a:ext cx="546735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7"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5"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3164289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Breaker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3"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2855074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457200" y="1447800"/>
            <a:ext cx="8231188"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4" name="Footer Placeholder 3"/>
          <p:cNvSpPr>
            <a:spLocks noGrp="1"/>
          </p:cNvSpPr>
          <p:nvPr>
            <p:ph type="ftr" sz="quarter" idx="12"/>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2161059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3"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219660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130582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7"/>
          <p:cNvSpPr txBox="1">
            <a:spLocks noChangeArrowheads="1"/>
          </p:cNvSpPr>
          <p:nvPr userDrawn="1"/>
        </p:nvSpPr>
        <p:spPr bwMode="auto">
          <a:xfrm>
            <a:off x="381000" y="6324600"/>
            <a:ext cx="45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0EC87169-CABF-4151-9136-2389451FE7CE}" type="slidenum">
              <a:rPr lang="en-US" sz="1000" smtClean="0">
                <a:solidFill>
                  <a:srgbClr val="7F7F7F"/>
                </a:solidFill>
              </a:rPr>
              <a:pPr defTabSz="457200" eaLnBrk="1" fontAlgn="base" hangingPunct="1">
                <a:spcBef>
                  <a:spcPct val="0"/>
                </a:spcBef>
                <a:spcAft>
                  <a:spcPct val="0"/>
                </a:spcAft>
                <a:defRPr/>
              </a:pPr>
              <a:t>‹nr.›</a:t>
            </a:fld>
            <a:endParaRPr lang="en-US" sz="1000" smtClean="0">
              <a:solidFill>
                <a:srgbClr val="7F7F7F"/>
              </a:solidFill>
            </a:endParaRPr>
          </a:p>
        </p:txBody>
      </p:sp>
      <p:sp>
        <p:nvSpPr>
          <p:cNvPr id="3"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264409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val="33593129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val="426786637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baseline="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val="372809034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baseline="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val="94870458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endParaRPr lang="en-GB"/>
          </a:p>
        </p:txBody>
      </p:sp>
      <p:sp>
        <p:nvSpPr>
          <p:cNvPr id="6" name="Footer Placeholder 5"/>
          <p:cNvSpPr>
            <a:spLocks noGrp="1"/>
          </p:cNvSpPr>
          <p:nvPr>
            <p:ph type="ftr" sz="quarter" idx="11"/>
          </p:nvPr>
        </p:nvSpPr>
        <p:spPr/>
        <p:txBody>
          <a:bodyPr/>
          <a:lstStyle>
            <a:lvl1pPr defTabSz="914400" eaLnBrk="0" hangingPunct="0">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fld id="{7B563C32-F2AC-4426-955D-9480B376D880}"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28664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1126078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2304387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3844749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val="237942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353696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4054041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1491345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295086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val="1751574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1411350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960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07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2633663"/>
            <a:ext cx="3484563"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6" name="Rectangle 10"/>
          <p:cNvSpPr>
            <a:spLocks noGrp="1" noChangeArrowheads="1"/>
          </p:cNvSpPr>
          <p:nvPr>
            <p:ph type="ftr" sz="quarter" idx="11"/>
          </p:nvPr>
        </p:nvSpPr>
        <p:spPr>
          <a:xfrm>
            <a:off x="2590800" y="114300"/>
            <a:ext cx="54864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7" name="Rectangle 11"/>
          <p:cNvSpPr>
            <a:spLocks noGrp="1" noChangeArrowheads="1"/>
          </p:cNvSpPr>
          <p:nvPr>
            <p:ph type="sldNum" sz="quarter" idx="12"/>
          </p:nvPr>
        </p:nvSpPr>
        <p:spPr>
          <a:xfrm>
            <a:off x="8251825" y="123825"/>
            <a:ext cx="3175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fld id="{50D5B8A7-DB30-4D72-819C-BD7BD55C7A20}" type="slidenum">
              <a:rPr lang="nl-NL"/>
              <a:pPr>
                <a:defRPr/>
              </a:pPr>
              <a:t>‹nr.›</a:t>
            </a:fld>
            <a:endParaRPr lang="nl-NL" sz="1400">
              <a:latin typeface="Times New Roman" pitchFamily="18" charset="0"/>
            </a:endParaRPr>
          </a:p>
        </p:txBody>
      </p:sp>
    </p:spTree>
    <p:extLst>
      <p:ext uri="{BB962C8B-B14F-4D97-AF65-F5344CB8AC3E}">
        <p14:creationId xmlns:p14="http://schemas.microsoft.com/office/powerpoint/2010/main" val="28508456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5084763" y="2633663"/>
            <a:ext cx="3484562" cy="1806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5084763" y="4592638"/>
            <a:ext cx="3484562" cy="1808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9"/>
          <p:cNvSpPr>
            <a:spLocks noGrp="1" noChangeArrowheads="1"/>
          </p:cNvSpPr>
          <p:nvPr>
            <p:ph type="dt" sz="half" idx="10"/>
          </p:nvPr>
        </p:nvSpPr>
        <p:spPr>
          <a:xfrm>
            <a:off x="381000" y="147638"/>
            <a:ext cx="1219200" cy="319087"/>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7" name="Rectangle 10"/>
          <p:cNvSpPr>
            <a:spLocks noGrp="1" noChangeArrowheads="1"/>
          </p:cNvSpPr>
          <p:nvPr>
            <p:ph type="ftr" sz="quarter" idx="11"/>
          </p:nvPr>
        </p:nvSpPr>
        <p:spPr>
          <a:xfrm>
            <a:off x="2590800" y="114300"/>
            <a:ext cx="54864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8" name="Rectangle 11"/>
          <p:cNvSpPr>
            <a:spLocks noGrp="1" noChangeArrowheads="1"/>
          </p:cNvSpPr>
          <p:nvPr>
            <p:ph type="sldNum" sz="quarter" idx="12"/>
          </p:nvPr>
        </p:nvSpPr>
        <p:spPr>
          <a:xfrm>
            <a:off x="8251825" y="123825"/>
            <a:ext cx="3175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fld id="{58912A0E-4459-4BCE-88C9-8F5464A04333}" type="slidenum">
              <a:rPr lang="nl-NL"/>
              <a:pPr>
                <a:defRPr/>
              </a:pPr>
              <a:t>‹nr.›</a:t>
            </a:fld>
            <a:endParaRPr lang="nl-NL" sz="1400">
              <a:latin typeface="Times New Roman" pitchFamily="18" charset="0"/>
            </a:endParaRPr>
          </a:p>
        </p:txBody>
      </p:sp>
    </p:spTree>
    <p:extLst>
      <p:ext uri="{BB962C8B-B14F-4D97-AF65-F5344CB8AC3E}">
        <p14:creationId xmlns:p14="http://schemas.microsoft.com/office/powerpoint/2010/main" val="421169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1331747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val="2507145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val="1506606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val="1466573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4059692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1941377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4341530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val="358351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val="2746824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val="2351672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smtClean="0">
                <a:solidFill>
                  <a:schemeClr val="tx1"/>
                </a:solidFill>
              </a:rPr>
              <a:t>Deze dia-indeling</a:t>
            </a:r>
            <a:r>
              <a:rPr lang="nl-NL" sz="900" baseline="0" dirty="0" smtClean="0">
                <a:solidFill>
                  <a:schemeClr val="tx1"/>
                </a:solidFill>
              </a:rPr>
              <a:t> is zo gemaakt dat zelf een afbeelding kan worden geplaatst.</a:t>
            </a:r>
          </a:p>
          <a:p>
            <a:pPr algn="l"/>
            <a:endParaRPr lang="nl-NL" sz="900" baseline="0" dirty="0" smtClean="0">
              <a:solidFill>
                <a:schemeClr val="tx1"/>
              </a:solidFill>
            </a:endParaRPr>
          </a:p>
          <a:p>
            <a:pPr algn="l"/>
            <a:r>
              <a:rPr lang="nl-NL" sz="900" baseline="0" dirty="0" smtClean="0">
                <a:solidFill>
                  <a:schemeClr val="tx1"/>
                </a:solidFill>
              </a:rPr>
              <a:t>Klik met de rechtermuisknop in de achtergrond en kies Achtergrond opmaken.</a:t>
            </a:r>
          </a:p>
          <a:p>
            <a:pPr algn="l"/>
            <a:r>
              <a:rPr lang="nl-NL" sz="900" baseline="0" dirty="0" smtClean="0">
                <a:solidFill>
                  <a:schemeClr val="tx1"/>
                </a:solidFill>
              </a:rPr>
              <a:t>Klik op Opvulling met figuur of </a:t>
            </a:r>
            <a:r>
              <a:rPr lang="nl-NL" sz="900" baseline="0" dirty="0" err="1" smtClean="0">
                <a:solidFill>
                  <a:schemeClr val="tx1"/>
                </a:solidFill>
              </a:rPr>
              <a:t>bitmappatroon</a:t>
            </a:r>
            <a:r>
              <a:rPr lang="nl-NL" sz="900" baseline="0" dirty="0" smtClean="0">
                <a:solidFill>
                  <a:schemeClr val="tx1"/>
                </a:solidFill>
              </a:rPr>
              <a:t> en dan op Bestand.</a:t>
            </a:r>
          </a:p>
          <a:p>
            <a:pPr algn="l"/>
            <a:r>
              <a:rPr lang="nl-NL" sz="900" baseline="0" dirty="0" smtClean="0">
                <a:solidFill>
                  <a:schemeClr val="tx1"/>
                </a:solidFill>
              </a:rPr>
              <a:t>Kies de afbeelding en klik op Invoegen, daarna op Sluiten.</a:t>
            </a:r>
          </a:p>
          <a:p>
            <a:pPr algn="l"/>
            <a:endParaRPr lang="nl-NL" sz="900" baseline="0" dirty="0" smtClean="0">
              <a:solidFill>
                <a:schemeClr val="tx1"/>
              </a:solidFill>
            </a:endParaRPr>
          </a:p>
          <a:p>
            <a:pPr algn="l"/>
            <a:r>
              <a:rPr lang="nl-NL" sz="900" baseline="0" dirty="0" smtClean="0">
                <a:solidFill>
                  <a:schemeClr val="tx1"/>
                </a:solidFill>
              </a:rPr>
              <a:t>Klik niet op overal toepassen, omdat dan de achtergrond van alle dia’s wordt aangepast.</a:t>
            </a:r>
          </a:p>
          <a:p>
            <a:pPr algn="l"/>
            <a:r>
              <a:rPr lang="nl-NL" sz="900" baseline="0" dirty="0" smtClean="0">
                <a:solidFill>
                  <a:schemeClr val="tx1"/>
                </a:solidFill>
              </a:rPr>
              <a:t>Met </a:t>
            </a:r>
            <a:r>
              <a:rPr lang="nl-NL" sz="900" baseline="0" dirty="0" err="1" smtClean="0">
                <a:solidFill>
                  <a:schemeClr val="tx1"/>
                </a:solidFill>
              </a:rPr>
              <a:t>Ctrl</a:t>
            </a:r>
            <a:r>
              <a:rPr lang="nl-NL" sz="900" baseline="0" dirty="0" smtClean="0">
                <a:solidFill>
                  <a:schemeClr val="tx1"/>
                </a:solidFill>
              </a:rPr>
              <a:t>+Z kan dit hersteld worden. </a:t>
            </a:r>
          </a:p>
          <a:p>
            <a:pPr algn="l"/>
            <a:endParaRPr lang="nl-NL" sz="900" baseline="0" dirty="0" smtClean="0">
              <a:solidFill>
                <a:schemeClr val="tx1"/>
              </a:solidFill>
            </a:endParaRPr>
          </a:p>
          <a:p>
            <a:pPr algn="l"/>
            <a:r>
              <a:rPr lang="nl-NL" sz="900" baseline="0" dirty="0" smtClean="0">
                <a:solidFill>
                  <a:schemeClr val="tx1"/>
                </a:solidFill>
              </a:rPr>
              <a:t>Voor het mooiste resultaat is de verhouding 1024 x 768 pixels.  Dit zorgt ervoor dat de foto in de achtergrond scherp wordt, en niet vervormt.</a:t>
            </a:r>
            <a:endParaRPr lang="nl-NL" sz="900" dirty="0">
              <a:solidFill>
                <a:schemeClr val="tx1"/>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gr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6042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0055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l="40211" b="18675"/>
          <a:stretch>
            <a:fillRect/>
          </a:stretch>
        </p:blipFill>
        <p:spPr bwMode="auto">
          <a:xfrm>
            <a:off x="3676650" y="0"/>
            <a:ext cx="546735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7"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5"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4206648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Breaker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3"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33830559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457200" y="1447800"/>
            <a:ext cx="8231188"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4" name="Footer Placeholder 3"/>
          <p:cNvSpPr>
            <a:spLocks noGrp="1"/>
          </p:cNvSpPr>
          <p:nvPr>
            <p:ph type="ftr" sz="quarter" idx="12"/>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14390240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3"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5021753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25481969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7"/>
          <p:cNvSpPr txBox="1">
            <a:spLocks noChangeArrowheads="1"/>
          </p:cNvSpPr>
          <p:nvPr userDrawn="1"/>
        </p:nvSpPr>
        <p:spPr bwMode="auto">
          <a:xfrm>
            <a:off x="381000" y="6324600"/>
            <a:ext cx="45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FE6D3FF3-8CFB-487F-8A08-4C104043F469}" type="slidenum">
              <a:rPr lang="en-US" sz="1000" smtClean="0">
                <a:solidFill>
                  <a:srgbClr val="7F7F7F"/>
                </a:solidFill>
              </a:rPr>
              <a:pPr defTabSz="457200" eaLnBrk="1" fontAlgn="base" hangingPunct="1">
                <a:spcBef>
                  <a:spcPct val="0"/>
                </a:spcBef>
                <a:spcAft>
                  <a:spcPct val="0"/>
                </a:spcAft>
                <a:defRPr/>
              </a:pPr>
              <a:t>‹nr.›</a:t>
            </a:fld>
            <a:endParaRPr lang="en-US" sz="1000" smtClean="0">
              <a:solidFill>
                <a:srgbClr val="7F7F7F"/>
              </a:solidFill>
            </a:endParaRPr>
          </a:p>
        </p:txBody>
      </p:sp>
      <p:sp>
        <p:nvSpPr>
          <p:cNvPr id="3"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val="24531524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val="366750069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val="106709605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2.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6" Type="http://schemas.openxmlformats.org/officeDocument/2006/relationships/image" Target="../media/image2.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1.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2.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1.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2.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6" Type="http://schemas.openxmlformats.org/officeDocument/2006/relationships/image" Target="../media/image2.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1.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8.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2.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image" Target="../media/image2.png"/><Relationship Id="rId2" Type="http://schemas.openxmlformats.org/officeDocument/2006/relationships/slideLayout" Target="../slideLayouts/slideLayout202.xml"/><Relationship Id="rId16" Type="http://schemas.openxmlformats.org/officeDocument/2006/relationships/image" Target="../media/image1.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18.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6" Type="http://schemas.openxmlformats.org/officeDocument/2006/relationships/image" Target="../media/image2.png"/><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1.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2.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5.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2.png"/><Relationship Id="rId2" Type="http://schemas.openxmlformats.org/officeDocument/2006/relationships/slideLayout" Target="../slideLayouts/slideLayout67.xml"/><Relationship Id="rId16" Type="http://schemas.openxmlformats.org/officeDocument/2006/relationships/image" Target="../media/image1.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5.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8.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2.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smtClean="0">
                  <a:solidFill>
                    <a:schemeClr val="tx1"/>
                  </a:solidFill>
                </a:rPr>
                <a:t>Klik op het pijltje naast Nieuwe dia om een nieuwe dia aan te maken. Kies een van de indelingen.</a:t>
              </a:r>
            </a:p>
            <a:p>
              <a:pPr algn="l"/>
              <a:endParaRPr lang="nl-NL" sz="900" dirty="0" smtClean="0">
                <a:solidFill>
                  <a:schemeClr val="tx1"/>
                </a:solidFill>
              </a:endParaRPr>
            </a:p>
            <a:p>
              <a:pPr algn="l"/>
              <a:r>
                <a:rPr lang="nl-NL" sz="900" dirty="0" smtClean="0">
                  <a:solidFill>
                    <a:schemeClr val="tx1"/>
                  </a:solidFill>
                </a:rPr>
                <a:t>Klik op Indeling als de dia opnieuw moet worden aangepast aan de huidige indeling, of om een andere indeling toe te passen.</a:t>
              </a:r>
            </a:p>
            <a:p>
              <a:pPr algn="l"/>
              <a:endParaRPr lang="nl-NL" sz="900" dirty="0" smtClean="0">
                <a:solidFill>
                  <a:schemeClr val="tx1"/>
                </a:solidFill>
              </a:endParaRPr>
            </a:p>
            <a:p>
              <a:pPr algn="l"/>
              <a:r>
                <a:rPr lang="nl-NL" sz="900" dirty="0" smtClean="0">
                  <a:solidFill>
                    <a:schemeClr val="tx1"/>
                  </a:solidFill>
                </a:rPr>
                <a:t>De tekstvakken van de dia’s hebben allen 9 niveaus.</a:t>
              </a:r>
            </a:p>
            <a:p>
              <a:pPr algn="l"/>
              <a:r>
                <a:rPr lang="nl-NL" sz="900" dirty="0" smtClean="0">
                  <a:solidFill>
                    <a:schemeClr val="tx1"/>
                  </a:solidFill>
                </a:rPr>
                <a:t>Eerste, tweede en derde niveau hebben</a:t>
              </a:r>
              <a:r>
                <a:rPr lang="nl-NL" sz="900" baseline="0" dirty="0" smtClean="0">
                  <a:solidFill>
                    <a:schemeClr val="tx1"/>
                  </a:solidFill>
                </a:rPr>
                <a:t> een opsomming. Het vierde niveau is </a:t>
              </a:r>
              <a:r>
                <a:rPr lang="nl-NL" sz="900" baseline="0" dirty="0" err="1" smtClean="0">
                  <a:solidFill>
                    <a:schemeClr val="tx1"/>
                  </a:solidFill>
                </a:rPr>
                <a:t>bold</a:t>
              </a:r>
              <a:r>
                <a:rPr lang="nl-NL" sz="900" baseline="0" dirty="0" smtClean="0">
                  <a:solidFill>
                    <a:schemeClr val="tx1"/>
                  </a:solidFill>
                </a:rPr>
                <a:t> en geschikt voor een kopje.</a:t>
              </a:r>
            </a:p>
            <a:p>
              <a:pPr algn="l"/>
              <a:r>
                <a:rPr lang="nl-NL" sz="900" baseline="0" dirty="0" smtClean="0">
                  <a:solidFill>
                    <a:schemeClr val="tx1"/>
                  </a:solidFill>
                </a:rPr>
                <a:t>Het vijfde niveau is voor de basistekst. Zowel niveau  vier als vijf lijnen automatisch uit aan de linkerkantlijn.</a:t>
              </a:r>
            </a:p>
            <a:p>
              <a:pPr algn="l"/>
              <a:r>
                <a:rPr lang="nl-NL" sz="900" baseline="0" dirty="0" smtClean="0">
                  <a:solidFill>
                    <a:schemeClr val="tx1"/>
                  </a:solidFill>
                </a:rPr>
                <a:t>Het zesde, zevende en achtste niveau lijnen uit onder resp. eerste, tweede en derde opsomming.</a:t>
              </a:r>
            </a:p>
            <a:p>
              <a:pPr algn="l"/>
              <a:r>
                <a:rPr lang="nl-NL" sz="900" baseline="0" dirty="0" smtClean="0">
                  <a:solidFill>
                    <a:schemeClr val="tx1"/>
                  </a:solidFill>
                </a:rPr>
                <a:t>Het negende niveau is een kleiner lettertype dat uitlijnt aan de linkermarge. Deze is geschikt voor bijvoorbeeld een bijschrift.</a:t>
              </a:r>
            </a:p>
            <a:p>
              <a:pPr algn="l"/>
              <a:endParaRPr lang="nl-NL" sz="900" baseline="0" dirty="0" smtClean="0">
                <a:solidFill>
                  <a:schemeClr val="tx1"/>
                </a:solidFill>
              </a:endParaRPr>
            </a:p>
            <a:p>
              <a:pPr algn="l"/>
              <a:r>
                <a:rPr lang="nl-NL" sz="900" b="1" baseline="0" dirty="0" smtClean="0">
                  <a:solidFill>
                    <a:schemeClr val="tx1"/>
                  </a:solidFill>
                </a:rPr>
                <a:t>Let op:</a:t>
              </a:r>
              <a:r>
                <a:rPr lang="nl-NL" sz="900" b="0" baseline="0" dirty="0" smtClean="0">
                  <a:solidFill>
                    <a:schemeClr val="tx1"/>
                  </a:solidFill>
                </a:rPr>
                <a:t>  Let op: wissel van stijl met de knoppen              voor lijstniveau verhogen of verlagen, of in MS Office met verkorte toetscombinatie Alt+Shift+← of Alt+Shift+→</a:t>
              </a:r>
            </a:p>
            <a:p>
              <a:pPr algn="l"/>
              <a:endParaRPr lang="nl-NL" sz="900" b="0" baseline="0" dirty="0" smtClean="0">
                <a:solidFill>
                  <a:schemeClr val="tx1"/>
                </a:solidFill>
              </a:endParaRPr>
            </a:p>
            <a:p>
              <a:pPr algn="l"/>
              <a:endParaRPr lang="nl-NL" sz="900" b="0" baseline="0" dirty="0" smtClean="0">
                <a:solidFill>
                  <a:schemeClr val="tx1"/>
                </a:solidFill>
              </a:endParaRPr>
            </a:p>
            <a:p>
              <a:pPr algn="l"/>
              <a:r>
                <a:rPr lang="nl-NL" sz="900" b="0" baseline="0" dirty="0" smtClean="0">
                  <a:solidFill>
                    <a:schemeClr val="tx1"/>
                  </a:solidFill>
                </a:rPr>
                <a:t>Gebruik dus niet de standaard opsomming- knoppen van MS Office om de stijl te veranderen!</a:t>
              </a:r>
              <a:endParaRPr lang="nl-NL" sz="900" b="1" dirty="0">
                <a:solidFill>
                  <a:schemeClr val="tx1"/>
                </a:solidFill>
              </a:endParaRPr>
            </a:p>
          </p:txBody>
        </p:sp>
        <p:pic>
          <p:nvPicPr>
            <p:cNvPr id="17" name="Afbeelding 16" descr="knoppen inspringen.png"/>
            <p:cNvPicPr>
              <a:picLocks noChangeAspect="1"/>
            </p:cNvPicPr>
            <p:nvPr userDrawn="1"/>
          </p:nvPicPr>
          <p:blipFill>
            <a:blip r:embed="rId14"/>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5"/>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2716912"/>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6629400"/>
            <a:ext cx="9144000" cy="228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nl-NL" sz="1800" smtClean="0">
              <a:solidFill>
                <a:srgbClr val="FFFFFF"/>
              </a:solidFill>
            </a:endParaRPr>
          </a:p>
        </p:txBody>
      </p:sp>
      <p:pic>
        <p:nvPicPr>
          <p:cNvPr id="1027" name="Picture 12" descr="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88" y="5926138"/>
            <a:ext cx="5270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1143000" y="1143000"/>
            <a:ext cx="7391400" cy="1588"/>
          </a:xfrm>
          <a:prstGeom prst="line">
            <a:avLst/>
          </a:prstGeom>
          <a:ln>
            <a:solidFill>
              <a:srgbClr val="ED1C00"/>
            </a:solidFill>
          </a:ln>
          <a:effectLst/>
        </p:spPr>
        <p:style>
          <a:lnRef idx="2">
            <a:schemeClr val="accent1"/>
          </a:lnRef>
          <a:fillRef idx="0">
            <a:schemeClr val="accent1"/>
          </a:fillRef>
          <a:effectRef idx="1">
            <a:schemeClr val="accent1"/>
          </a:effectRef>
          <a:fontRef idx="minor">
            <a:schemeClr val="tx1"/>
          </a:fontRef>
        </p:style>
      </p:cxnSp>
      <p:sp>
        <p:nvSpPr>
          <p:cNvPr id="1029" name="Rectangle 2"/>
          <p:cNvSpPr>
            <a:spLocks noGrp="1" noChangeArrowheads="1"/>
          </p:cNvSpPr>
          <p:nvPr>
            <p:ph type="title"/>
          </p:nvPr>
        </p:nvSpPr>
        <p:spPr bwMode="auto">
          <a:xfrm>
            <a:off x="1143000" y="274638"/>
            <a:ext cx="7391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ltLang="nl-NL" smtClean="0"/>
              <a:t>Klik om het opmaakprofiel te bewerken</a:t>
            </a:r>
          </a:p>
        </p:txBody>
      </p:sp>
      <p:sp>
        <p:nvSpPr>
          <p:cNvPr id="1030" name="Rectangle 3"/>
          <p:cNvSpPr>
            <a:spLocks noGrp="1" noChangeArrowheads="1"/>
          </p:cNvSpPr>
          <p:nvPr>
            <p:ph type="body" idx="1"/>
          </p:nvPr>
        </p:nvSpPr>
        <p:spPr bwMode="auto">
          <a:xfrm>
            <a:off x="1143000" y="1371600"/>
            <a:ext cx="7391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smtClean="0"/>
              <a:t>Klik om de opmaakprofielen van de modeltekst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13" name="Rectangle 4"/>
          <p:cNvSpPr>
            <a:spLocks noGrp="1" noChangeArrowheads="1"/>
          </p:cNvSpPr>
          <p:nvPr>
            <p:ph type="dt" sz="half" idx="2"/>
          </p:nvPr>
        </p:nvSpPr>
        <p:spPr>
          <a:xfrm>
            <a:off x="1143000" y="6400800"/>
            <a:ext cx="2133600" cy="304800"/>
          </a:xfrm>
          <a:prstGeom prst="rect">
            <a:avLst/>
          </a:prstGeom>
        </p:spPr>
        <p:txBody>
          <a:bodyPr vert="horz" wrap="square" lIns="0" tIns="0" rIns="0" bIns="0" numCol="1" anchor="t" anchorCtr="0" compatLnSpc="1">
            <a:prstTxWarp prst="textNoShape">
              <a:avLst/>
            </a:prstTxWarp>
          </a:bodyPr>
          <a:lstStyle>
            <a:lvl1pPr>
              <a:defRPr sz="1000">
                <a:solidFill>
                  <a:srgbClr val="003074"/>
                </a:solidFill>
                <a:latin typeface="+mn-lt"/>
              </a:defRPr>
            </a:lvl1pPr>
          </a:lstStyle>
          <a:p>
            <a:pPr fontAlgn="base">
              <a:spcBef>
                <a:spcPct val="0"/>
              </a:spcBef>
              <a:spcAft>
                <a:spcPct val="0"/>
              </a:spcAft>
              <a:defRPr/>
            </a:pPr>
            <a:fld id="{2055E01E-4B0B-4408-BF08-A5D2479107EE}" type="datetime1">
              <a:rPr lang="nl-NL" altLang="nl-NL"/>
              <a:pPr fontAlgn="base">
                <a:spcBef>
                  <a:spcPct val="0"/>
                </a:spcBef>
                <a:spcAft>
                  <a:spcPct val="0"/>
                </a:spcAft>
                <a:defRPr/>
              </a:pPr>
              <a:t>23-7-2018</a:t>
            </a:fld>
            <a:endParaRPr lang="nl-NL" altLang="nl-NL"/>
          </a:p>
        </p:txBody>
      </p:sp>
      <p:sp>
        <p:nvSpPr>
          <p:cNvPr id="15" name="Rectangle 5"/>
          <p:cNvSpPr>
            <a:spLocks noGrp="1" noChangeArrowheads="1"/>
          </p:cNvSpPr>
          <p:nvPr>
            <p:ph type="ftr" sz="quarter" idx="3"/>
          </p:nvPr>
        </p:nvSpPr>
        <p:spPr>
          <a:xfrm>
            <a:off x="3581400" y="6400800"/>
            <a:ext cx="2895600" cy="304800"/>
          </a:xfrm>
          <a:prstGeom prst="rect">
            <a:avLst/>
          </a:prstGeom>
        </p:spPr>
        <p:txBody>
          <a:bodyPr vert="horz" wrap="square" lIns="0" tIns="0" rIns="0" bIns="0" numCol="1" anchor="t" anchorCtr="0" compatLnSpc="1">
            <a:prstTxWarp prst="textNoShape">
              <a:avLst/>
            </a:prstTxWarp>
          </a:bodyPr>
          <a:lstStyle>
            <a:lvl1pPr>
              <a:defRPr sz="1000">
                <a:solidFill>
                  <a:srgbClr val="003074"/>
                </a:solidFill>
                <a:latin typeface="+mn-lt"/>
              </a:defRPr>
            </a:lvl1pPr>
          </a:lstStyle>
          <a:p>
            <a:pPr fontAlgn="base">
              <a:spcBef>
                <a:spcPct val="0"/>
              </a:spcBef>
              <a:spcAft>
                <a:spcPct val="0"/>
              </a:spcAft>
              <a:defRPr/>
            </a:pPr>
            <a:endParaRPr lang="nl-NL" altLang="nl-NL"/>
          </a:p>
        </p:txBody>
      </p:sp>
      <p:sp>
        <p:nvSpPr>
          <p:cNvPr id="16" name="Rectangle 6"/>
          <p:cNvSpPr>
            <a:spLocks noGrp="1" noChangeArrowheads="1"/>
          </p:cNvSpPr>
          <p:nvPr>
            <p:ph type="sldNum" sz="quarter" idx="4"/>
          </p:nvPr>
        </p:nvSpPr>
        <p:spPr>
          <a:xfrm>
            <a:off x="8077200" y="6400800"/>
            <a:ext cx="457200" cy="304800"/>
          </a:xfrm>
          <a:prstGeom prst="rect">
            <a:avLst/>
          </a:prstGeom>
        </p:spPr>
        <p:txBody>
          <a:bodyPr vert="horz" wrap="square" lIns="0" tIns="0" rIns="0" bIns="0" numCol="1" anchor="t" anchorCtr="0" compatLnSpc="1">
            <a:prstTxWarp prst="textNoShape">
              <a:avLst/>
            </a:prstTxWarp>
          </a:bodyPr>
          <a:lstStyle>
            <a:lvl1pPr algn="r">
              <a:defRPr sz="1000">
                <a:solidFill>
                  <a:srgbClr val="003074"/>
                </a:solidFill>
                <a:latin typeface="+mn-lt"/>
              </a:defRPr>
            </a:lvl1pPr>
          </a:lstStyle>
          <a:p>
            <a:pPr fontAlgn="base">
              <a:spcBef>
                <a:spcPct val="0"/>
              </a:spcBef>
              <a:spcAft>
                <a:spcPct val="0"/>
              </a:spcAft>
              <a:defRPr/>
            </a:pPr>
            <a:fld id="{89BD45AD-64FB-4FCE-8F18-68D78DD99E31}" type="slidenum">
              <a:rPr lang="nl-NL" altLang="nl-NL"/>
              <a:pPr fontAlgn="base">
                <a:spcBef>
                  <a:spcPct val="0"/>
                </a:spcBef>
                <a:spcAft>
                  <a:spcPct val="0"/>
                </a:spcAft>
                <a:defRPr/>
              </a:pPr>
              <a:t>‹nr.›</a:t>
            </a:fld>
            <a:endParaRPr lang="nl-NL" altLang="nl-NL"/>
          </a:p>
        </p:txBody>
      </p:sp>
    </p:spTree>
    <p:extLst>
      <p:ext uri="{BB962C8B-B14F-4D97-AF65-F5344CB8AC3E}">
        <p14:creationId xmlns:p14="http://schemas.microsoft.com/office/powerpoint/2010/main" val="227363945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p:txStyles>
    <p:titleStyle>
      <a:lvl1pPr algn="l" rtl="0" eaLnBrk="0" fontAlgn="base" hangingPunct="0">
        <a:spcBef>
          <a:spcPct val="0"/>
        </a:spcBef>
        <a:spcAft>
          <a:spcPct val="0"/>
        </a:spcAft>
        <a:defRPr sz="2400" b="1">
          <a:solidFill>
            <a:srgbClr val="003074"/>
          </a:solidFill>
          <a:latin typeface="+mj-lt"/>
          <a:ea typeface="+mj-ea"/>
          <a:cs typeface="+mj-cs"/>
        </a:defRPr>
      </a:lvl1pPr>
      <a:lvl2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5pPr>
      <a:lvl6pPr marL="4572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6pPr>
      <a:lvl7pPr marL="9144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7pPr>
      <a:lvl8pPr marL="13716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8pPr>
      <a:lvl9pPr marL="18288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a:solidFill>
            <a:srgbClr val="003074"/>
          </a:solidFill>
          <a:latin typeface="+mn-lt"/>
          <a:ea typeface="+mn-ea"/>
          <a:cs typeface="+mn-cs"/>
        </a:defRPr>
      </a:lvl1pPr>
      <a:lvl2pPr marL="742950" indent="-285750" algn="l" rtl="0" eaLnBrk="0" fontAlgn="base" hangingPunct="0">
        <a:spcBef>
          <a:spcPct val="20000"/>
        </a:spcBef>
        <a:spcAft>
          <a:spcPct val="0"/>
        </a:spcAft>
        <a:buChar char="–"/>
        <a:defRPr>
          <a:solidFill>
            <a:srgbClr val="003074"/>
          </a:solidFill>
          <a:latin typeface="+mn-lt"/>
          <a:ea typeface="+mn-ea"/>
        </a:defRPr>
      </a:lvl2pPr>
      <a:lvl3pPr marL="1143000" indent="-228600" algn="l" rtl="0" eaLnBrk="0" fontAlgn="base" hangingPunct="0">
        <a:spcBef>
          <a:spcPct val="20000"/>
        </a:spcBef>
        <a:spcAft>
          <a:spcPct val="0"/>
        </a:spcAft>
        <a:buChar char="•"/>
        <a:defRPr>
          <a:solidFill>
            <a:srgbClr val="003074"/>
          </a:solidFill>
          <a:latin typeface="+mn-lt"/>
          <a:ea typeface="+mn-ea"/>
        </a:defRPr>
      </a:lvl3pPr>
      <a:lvl4pPr marL="1600200" indent="-228600" algn="l" rtl="0" eaLnBrk="0" fontAlgn="base" hangingPunct="0">
        <a:spcBef>
          <a:spcPct val="20000"/>
        </a:spcBef>
        <a:spcAft>
          <a:spcPct val="0"/>
        </a:spcAft>
        <a:buChar char="–"/>
        <a:defRPr>
          <a:solidFill>
            <a:srgbClr val="003074"/>
          </a:solidFill>
          <a:latin typeface="+mn-lt"/>
          <a:ea typeface="+mn-ea"/>
        </a:defRPr>
      </a:lvl4pPr>
      <a:lvl5pPr marL="2057400" indent="-228600" algn="l" rtl="0" eaLnBrk="0" fontAlgn="base" hangingPunct="0">
        <a:spcBef>
          <a:spcPct val="20000"/>
        </a:spcBef>
        <a:spcAft>
          <a:spcPct val="0"/>
        </a:spcAft>
        <a:buChar char="»"/>
        <a:defRPr>
          <a:solidFill>
            <a:srgbClr val="003074"/>
          </a:solidFill>
          <a:latin typeface="+mn-lt"/>
          <a:ea typeface="+mn-ea"/>
        </a:defRPr>
      </a:lvl5pPr>
      <a:lvl6pPr marL="2514600" indent="-228600" algn="l" rtl="0" eaLnBrk="1" fontAlgn="base" hangingPunct="1">
        <a:spcBef>
          <a:spcPct val="20000"/>
        </a:spcBef>
        <a:spcAft>
          <a:spcPct val="0"/>
        </a:spcAft>
        <a:buChar char="»"/>
        <a:defRPr>
          <a:solidFill>
            <a:srgbClr val="003074"/>
          </a:solidFill>
          <a:latin typeface="+mn-lt"/>
          <a:ea typeface="+mn-ea"/>
        </a:defRPr>
      </a:lvl6pPr>
      <a:lvl7pPr marL="2971800" indent="-228600" algn="l" rtl="0" eaLnBrk="1" fontAlgn="base" hangingPunct="1">
        <a:spcBef>
          <a:spcPct val="20000"/>
        </a:spcBef>
        <a:spcAft>
          <a:spcPct val="0"/>
        </a:spcAft>
        <a:buChar char="»"/>
        <a:defRPr>
          <a:solidFill>
            <a:srgbClr val="003074"/>
          </a:solidFill>
          <a:latin typeface="+mn-lt"/>
          <a:ea typeface="+mn-ea"/>
        </a:defRPr>
      </a:lvl7pPr>
      <a:lvl8pPr marL="3429000" indent="-228600" algn="l" rtl="0" eaLnBrk="1" fontAlgn="base" hangingPunct="1">
        <a:spcBef>
          <a:spcPct val="20000"/>
        </a:spcBef>
        <a:spcAft>
          <a:spcPct val="0"/>
        </a:spcAft>
        <a:buChar char="»"/>
        <a:defRPr>
          <a:solidFill>
            <a:srgbClr val="003074"/>
          </a:solidFill>
          <a:latin typeface="+mn-lt"/>
          <a:ea typeface="+mn-ea"/>
        </a:defRPr>
      </a:lvl8pPr>
      <a:lvl9pPr marL="3886200" indent="-228600" algn="l" rtl="0" eaLnBrk="1" fontAlgn="base" hangingPunct="1">
        <a:spcBef>
          <a:spcPct val="20000"/>
        </a:spcBef>
        <a:spcAft>
          <a:spcPct val="0"/>
        </a:spcAft>
        <a:buChar char="»"/>
        <a:defRPr>
          <a:solidFill>
            <a:srgbClr val="003074"/>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4810304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25546722"/>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2051"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9"/>
            <a:ext cx="7596188" cy="2787651"/>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53" name="Groep 19"/>
          <p:cNvGrpSpPr>
            <a:grpSpLocks/>
          </p:cNvGrpSpPr>
          <p:nvPr/>
        </p:nvGrpSpPr>
        <p:grpSpPr bwMode="auto">
          <a:xfrm>
            <a:off x="9251992"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2055" name="Afbeelding 16" descr="knoppen inspringen.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6" name="Groep 18"/>
            <p:cNvGrpSpPr>
              <a:grpSpLocks/>
            </p:cNvGrpSpPr>
            <p:nvPr userDrawn="1"/>
          </p:nvGrpSpPr>
          <p:grpSpPr bwMode="auto">
            <a:xfrm>
              <a:off x="9632100" y="6521279"/>
              <a:ext cx="752580" cy="285790"/>
              <a:chOff x="9670200" y="6559379"/>
              <a:chExt cx="752580" cy="285790"/>
            </a:xfrm>
          </p:grpSpPr>
          <p:pic>
            <p:nvPicPr>
              <p:cNvPr id="2057" name="Afbeelding 17" descr="knoppen ms office niet gebruiken.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2737131"/>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91"/>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7"/>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75334854"/>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t="5900" b="75083"/>
          <a:stretch/>
        </p:blipFill>
        <p:spPr>
          <a:xfrm>
            <a:off x="0" y="0"/>
            <a:ext cx="9144000" cy="1304192"/>
          </a:xfrm>
          <a:prstGeom prst="rect">
            <a:avLst/>
          </a:prstGeom>
        </p:spPr>
      </p:pic>
      <p:sp>
        <p:nvSpPr>
          <p:cNvPr id="1027" name="Title Placeholder 1"/>
          <p:cNvSpPr>
            <a:spLocks noGrp="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8" name="Text Placeholder 2"/>
          <p:cNvSpPr>
            <a:spLocks noGrp="1"/>
          </p:cNvSpPr>
          <p:nvPr>
            <p:ph type="body" idx="1"/>
          </p:nvPr>
        </p:nvSpPr>
        <p:spPr bwMode="auto">
          <a:xfrm>
            <a:off x="457200" y="1387717"/>
            <a:ext cx="8229600" cy="492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754261381"/>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4"/>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5"/>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65396750"/>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Klik op het pijltje naast Nieuwe dia om een nieuwe dia aan te maken. Kies een van de indelingen.</a:t>
              </a:r>
            </a:p>
            <a:p>
              <a:endParaRPr lang="nl-NL" sz="900" dirty="0">
                <a:solidFill>
                  <a:srgbClr val="000000"/>
                </a:solidFill>
              </a:endParaRPr>
            </a:p>
            <a:p>
              <a:r>
                <a:rPr lang="nl-NL" sz="900" dirty="0">
                  <a:solidFill>
                    <a:srgbClr val="000000"/>
                  </a:solidFill>
                </a:rPr>
                <a:t>Klik op Indeling als de dia opnieuw moet worden aangepast aan de huidige indeling, of om een andere indeling toe te passen.</a:t>
              </a:r>
            </a:p>
            <a:p>
              <a:endParaRPr lang="nl-NL" sz="900" dirty="0">
                <a:solidFill>
                  <a:srgbClr val="000000"/>
                </a:solidFill>
              </a:endParaRPr>
            </a:p>
            <a:p>
              <a:r>
                <a:rPr lang="nl-NL" sz="900" dirty="0">
                  <a:solidFill>
                    <a:srgbClr val="000000"/>
                  </a:solidFill>
                </a:rPr>
                <a:t>De tekstvakken van de dia’s hebben allen 9 niveaus.</a:t>
              </a:r>
            </a:p>
            <a:p>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r>
                <a:rPr lang="nl-NL" sz="900" dirty="0">
                  <a:solidFill>
                    <a:srgbClr val="000000"/>
                  </a:solidFill>
                </a:rPr>
                <a:t>Het vijfde niveau is voor de basistekst. Zowel niveau  vier als vijf lijnen automatisch uit aan de linkerkantlijn.</a:t>
              </a:r>
            </a:p>
            <a:p>
              <a:r>
                <a:rPr lang="nl-NL" sz="900" dirty="0">
                  <a:solidFill>
                    <a:srgbClr val="000000"/>
                  </a:solidFill>
                </a:rPr>
                <a:t>Het zesde, zevende en achtste niveau lijnen uit onder resp. eerste, tweede en derde opsomming.</a:t>
              </a:r>
            </a:p>
            <a:p>
              <a:r>
                <a:rPr lang="nl-NL" sz="900" dirty="0">
                  <a:solidFill>
                    <a:srgbClr val="000000"/>
                  </a:solidFill>
                </a:rPr>
                <a:t>Het negende niveau is een kleiner lettertype dat uitlijnt aan de linkermarge. Deze is geschikt voor bijvoorbeeld een bijschrift.</a:t>
              </a:r>
            </a:p>
            <a:p>
              <a:endParaRPr lang="nl-NL" sz="900" dirty="0">
                <a:solidFill>
                  <a:srgbClr val="000000"/>
                </a:solidFill>
              </a:endParaRPr>
            </a:p>
            <a:p>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endParaRPr lang="nl-NL" sz="900" dirty="0">
                <a:solidFill>
                  <a:srgbClr val="000000"/>
                </a:solidFill>
              </a:endParaRPr>
            </a:p>
            <a:p>
              <a:endParaRPr lang="nl-NL" sz="900" dirty="0">
                <a:solidFill>
                  <a:srgbClr val="000000"/>
                </a:solidFill>
              </a:endParaRPr>
            </a:p>
            <a:p>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6"/>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7"/>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1595666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Klik op het pijltje naast Nieuwe dia om een nieuwe dia aan te maken. Kies een van de indelingen.</a:t>
              </a:r>
            </a:p>
            <a:p>
              <a:endParaRPr lang="nl-NL" sz="900" dirty="0">
                <a:solidFill>
                  <a:srgbClr val="000000"/>
                </a:solidFill>
              </a:endParaRPr>
            </a:p>
            <a:p>
              <a:r>
                <a:rPr lang="nl-NL" sz="900" dirty="0">
                  <a:solidFill>
                    <a:srgbClr val="000000"/>
                  </a:solidFill>
                </a:rPr>
                <a:t>Klik op Indeling als de dia opnieuw moet worden aangepast aan de huidige indeling, of om een andere indeling toe te passen.</a:t>
              </a:r>
            </a:p>
            <a:p>
              <a:endParaRPr lang="nl-NL" sz="900" dirty="0">
                <a:solidFill>
                  <a:srgbClr val="000000"/>
                </a:solidFill>
              </a:endParaRPr>
            </a:p>
            <a:p>
              <a:r>
                <a:rPr lang="nl-NL" sz="900" dirty="0">
                  <a:solidFill>
                    <a:srgbClr val="000000"/>
                  </a:solidFill>
                </a:rPr>
                <a:t>De tekstvakken van de dia’s hebben allen 9 niveaus.</a:t>
              </a:r>
            </a:p>
            <a:p>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r>
                <a:rPr lang="nl-NL" sz="900" dirty="0">
                  <a:solidFill>
                    <a:srgbClr val="000000"/>
                  </a:solidFill>
                </a:rPr>
                <a:t>Het vijfde niveau is voor de basistekst. Zowel niveau  vier als vijf lijnen automatisch uit aan de linkerkantlijn.</a:t>
              </a:r>
            </a:p>
            <a:p>
              <a:r>
                <a:rPr lang="nl-NL" sz="900" dirty="0">
                  <a:solidFill>
                    <a:srgbClr val="000000"/>
                  </a:solidFill>
                </a:rPr>
                <a:t>Het zesde, zevende en achtste niveau lijnen uit onder resp. eerste, tweede en derde opsomming.</a:t>
              </a:r>
            </a:p>
            <a:p>
              <a:r>
                <a:rPr lang="nl-NL" sz="900" dirty="0">
                  <a:solidFill>
                    <a:srgbClr val="000000"/>
                  </a:solidFill>
                </a:rPr>
                <a:t>Het negende niveau is een kleiner lettertype dat uitlijnt aan de linkermarge. Deze is geschikt voor bijvoorbeeld een bijschrift.</a:t>
              </a:r>
            </a:p>
            <a:p>
              <a:endParaRPr lang="nl-NL" sz="900" dirty="0">
                <a:solidFill>
                  <a:srgbClr val="000000"/>
                </a:solidFill>
              </a:endParaRPr>
            </a:p>
            <a:p>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endParaRPr lang="nl-NL" sz="900" dirty="0">
                <a:solidFill>
                  <a:srgbClr val="000000"/>
                </a:solidFill>
              </a:endParaRPr>
            </a:p>
            <a:p>
              <a:endParaRPr lang="nl-NL" sz="900" dirty="0">
                <a:solidFill>
                  <a:srgbClr val="000000"/>
                </a:solidFill>
              </a:endParaRPr>
            </a:p>
            <a:p>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476891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7"/>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8"/>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14595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hd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7"/>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8"/>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411635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hf hd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3075"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3077"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3079" name="Afbeelding 16" descr="knoppen inspringen.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0" name="Groep 18"/>
            <p:cNvGrpSpPr>
              <a:grpSpLocks/>
            </p:cNvGrpSpPr>
            <p:nvPr userDrawn="1"/>
          </p:nvGrpSpPr>
          <p:grpSpPr bwMode="auto">
            <a:xfrm>
              <a:off x="9632100" y="6521279"/>
              <a:ext cx="752580" cy="285790"/>
              <a:chOff x="9670200" y="6559379"/>
              <a:chExt cx="752580" cy="285790"/>
            </a:xfrm>
          </p:grpSpPr>
          <p:pic>
            <p:nvPicPr>
              <p:cNvPr id="3081" name="Afbeelding 17" descr="knoppen ms office niet gebruiken.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3028995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119063"/>
            <a:ext cx="82296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nl-NL" smtClean="0"/>
              <a:t>Click to Edit the Master Title Style</a:t>
            </a:r>
          </a:p>
        </p:txBody>
      </p:sp>
      <p:sp>
        <p:nvSpPr>
          <p:cNvPr id="21507" name="Text Placeholder 2"/>
          <p:cNvSpPr>
            <a:spLocks noGrp="1"/>
          </p:cNvSpPr>
          <p:nvPr>
            <p:ph type="body" idx="1"/>
          </p:nvPr>
        </p:nvSpPr>
        <p:spPr bwMode="auto">
          <a:xfrm>
            <a:off x="457200" y="1500188"/>
            <a:ext cx="822960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
        <p:nvSpPr>
          <p:cNvPr id="4" name="Footer Placeholder 3"/>
          <p:cNvSpPr>
            <a:spLocks noGrp="1"/>
          </p:cNvSpPr>
          <p:nvPr>
            <p:ph type="ftr" sz="quarter" idx="3"/>
          </p:nvPr>
        </p:nvSpPr>
        <p:spPr>
          <a:xfrm>
            <a:off x="914400" y="5986463"/>
            <a:ext cx="5557838" cy="547687"/>
          </a:xfrm>
          <a:prstGeom prst="rect">
            <a:avLst/>
          </a:prstGeom>
        </p:spPr>
        <p:txBody>
          <a:bodyPr vert="horz" lIns="0" tIns="0" rIns="0" bIns="0" rtlCol="0" anchor="b"/>
          <a:lstStyle>
            <a:lvl1pPr algn="l" defTabSz="457200" eaLnBrk="1" fontAlgn="auto" hangingPunct="1">
              <a:lnSpc>
                <a:spcPct val="50000"/>
              </a:lnSpc>
              <a:spcBef>
                <a:spcPts val="0"/>
              </a:spcBef>
              <a:spcAft>
                <a:spcPts val="0"/>
              </a:spcAft>
              <a:defRPr sz="1200">
                <a:solidFill>
                  <a:srgbClr val="666666"/>
                </a:solidFill>
                <a:latin typeface="+mn-lt"/>
                <a:ea typeface="+mn-ea"/>
                <a:cs typeface="+mn-cs"/>
              </a:defRPr>
            </a:lvl1pPr>
          </a:lstStyle>
          <a:p>
            <a:pPr>
              <a:defRPr/>
            </a:pPr>
            <a:endParaRPr lang="en-US"/>
          </a:p>
        </p:txBody>
      </p:sp>
      <p:pic>
        <p:nvPicPr>
          <p:cNvPr id="21509"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21525" y="607695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p:cNvSpPr txBox="1">
            <a:spLocks/>
          </p:cNvSpPr>
          <p:nvPr/>
        </p:nvSpPr>
        <p:spPr>
          <a:xfrm>
            <a:off x="457200" y="5986463"/>
            <a:ext cx="1219200" cy="547687"/>
          </a:xfrm>
          <a:prstGeom prst="rect">
            <a:avLst/>
          </a:prstGeom>
        </p:spPr>
        <p:txBody>
          <a:bodyPr lIns="0" tIns="0" rIns="0" bIns="0" anchor="b"/>
          <a:lstStyle>
            <a:defPPr>
              <a:defRPr lang="en-US"/>
            </a:defPPr>
            <a:lvl1pPr marL="0" algn="l" defTabSz="457200" rtl="0" eaLnBrk="1" latinLnBrk="0" hangingPunct="1">
              <a:lnSpc>
                <a:spcPct val="50000"/>
              </a:lnSpc>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srgbClr val="262626">
                  <a:tint val="75000"/>
                </a:srgbClr>
              </a:solidFill>
            </a:endParaRPr>
          </a:p>
        </p:txBody>
      </p:sp>
      <p:sp>
        <p:nvSpPr>
          <p:cNvPr id="10247" name="TextBox 9"/>
          <p:cNvSpPr txBox="1">
            <a:spLocks noChangeArrowheads="1"/>
          </p:cNvSpPr>
          <p:nvPr/>
        </p:nvSpPr>
        <p:spPr bwMode="auto">
          <a:xfrm>
            <a:off x="381000" y="6324600"/>
            <a:ext cx="45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EBE81E07-C948-4640-B143-9982C48C0A6E}" type="slidenum">
              <a:rPr lang="en-US" sz="1000" smtClean="0">
                <a:solidFill>
                  <a:srgbClr val="333333"/>
                </a:solidFill>
              </a:rPr>
              <a:pPr defTabSz="457200" eaLnBrk="1" fontAlgn="base" hangingPunct="1">
                <a:spcBef>
                  <a:spcPct val="0"/>
                </a:spcBef>
                <a:spcAft>
                  <a:spcPct val="0"/>
                </a:spcAft>
                <a:defRPr/>
              </a:pPr>
              <a:t>‹nr.›</a:t>
            </a:fld>
            <a:endParaRPr lang="en-US" sz="1000" smtClean="0">
              <a:solidFill>
                <a:srgbClr val="333333"/>
              </a:solidFill>
            </a:endParaRPr>
          </a:p>
        </p:txBody>
      </p:sp>
    </p:spTree>
    <p:extLst>
      <p:ext uri="{BB962C8B-B14F-4D97-AF65-F5344CB8AC3E}">
        <p14:creationId xmlns:p14="http://schemas.microsoft.com/office/powerpoint/2010/main" val="66297623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1" r:id="rId11"/>
  </p:sldLayoutIdLst>
  <p:timing>
    <p:tnLst>
      <p:par>
        <p:cTn id="1" dur="indefinite" restart="never" nodeType="tmRoot"/>
      </p:par>
    </p:tnLst>
  </p:timing>
  <p:hf sldNum="0" hdr="0" ftr="0" dt="0"/>
  <p:txStyles>
    <p:titleStyle>
      <a:lvl1pPr algn="l" defTabSz="457200" rtl="0" eaLnBrk="0" fontAlgn="base" hangingPunct="0">
        <a:lnSpc>
          <a:spcPts val="2800"/>
        </a:lnSpc>
        <a:spcBef>
          <a:spcPct val="0"/>
        </a:spcBef>
        <a:spcAft>
          <a:spcPct val="0"/>
        </a:spcAft>
        <a:defRPr sz="2800" kern="1200">
          <a:solidFill>
            <a:srgbClr val="63B1E5"/>
          </a:solidFill>
          <a:latin typeface="+mj-lt"/>
          <a:ea typeface="ＭＳ Ｐゴシック" charset="0"/>
          <a:cs typeface="ＭＳ Ｐゴシック" charset="0"/>
        </a:defRPr>
      </a:lvl1pPr>
      <a:lvl2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2pPr>
      <a:lvl3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3pPr>
      <a:lvl4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4pPr>
      <a:lvl5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5pPr>
      <a:lvl6pPr marL="4572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6pPr>
      <a:lvl7pPr marL="9144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7pPr>
      <a:lvl8pPr marL="13716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8pPr>
      <a:lvl9pPr marL="18288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9pPr>
    </p:titleStyle>
    <p:bodyStyle>
      <a:lvl1pPr marL="342900" indent="-342900" algn="l" defTabSz="457200" rtl="0" eaLnBrk="0" fontAlgn="base" hangingPunct="0">
        <a:lnSpc>
          <a:spcPct val="90000"/>
        </a:lnSpc>
        <a:spcBef>
          <a:spcPts val="600"/>
        </a:spcBef>
        <a:spcAft>
          <a:spcPts val="800"/>
        </a:spcAft>
        <a:buFont typeface="Arial" charset="0"/>
        <a:buChar char="•"/>
        <a:defRPr sz="2000" kern="1200">
          <a:solidFill>
            <a:srgbClr val="000000"/>
          </a:solidFill>
          <a:latin typeface="+mn-lt"/>
          <a:ea typeface="ＭＳ Ｐゴシック" charset="0"/>
          <a:cs typeface="ＭＳ Ｐゴシック" charset="0"/>
        </a:defRPr>
      </a:lvl1pPr>
      <a:lvl2pPr marL="742950" indent="-285750" algn="l" defTabSz="457200" rtl="0" eaLnBrk="0" fontAlgn="base" hangingPunct="0">
        <a:lnSpc>
          <a:spcPct val="90000"/>
        </a:lnSpc>
        <a:spcBef>
          <a:spcPct val="0"/>
        </a:spcBef>
        <a:spcAft>
          <a:spcPts val="600"/>
        </a:spcAft>
        <a:buFont typeface="Arial" charset="0"/>
        <a:buChar char="•"/>
        <a:defRPr sz="2000" kern="1200">
          <a:solidFill>
            <a:srgbClr val="262626"/>
          </a:solidFill>
          <a:latin typeface="+mn-lt"/>
          <a:ea typeface="ＭＳ Ｐゴシック" charset="0"/>
          <a:cs typeface="+mn-cs"/>
        </a:defRPr>
      </a:lvl2pPr>
      <a:lvl3pPr marL="1143000" indent="-228600" algn="l" defTabSz="457200" rtl="0" eaLnBrk="0" fontAlgn="base" hangingPunct="0">
        <a:lnSpc>
          <a:spcPct val="90000"/>
        </a:lnSpc>
        <a:spcBef>
          <a:spcPct val="20000"/>
        </a:spcBef>
        <a:spcAft>
          <a:spcPts val="800"/>
        </a:spcAft>
        <a:buFont typeface="Arial" charset="0"/>
        <a:buChar char="•"/>
        <a:defRPr kern="1200">
          <a:solidFill>
            <a:srgbClr val="333333"/>
          </a:solidFill>
          <a:latin typeface="+mn-lt"/>
          <a:ea typeface="ＭＳ Ｐゴシック" charset="0"/>
          <a:cs typeface="+mn-cs"/>
        </a:defRPr>
      </a:lvl3pPr>
      <a:lvl4pPr marL="1600200" indent="-228600" algn="l" defTabSz="457200" rtl="0" eaLnBrk="0" fontAlgn="base" hangingPunct="0">
        <a:lnSpc>
          <a:spcPct val="90000"/>
        </a:lnSpc>
        <a:spcBef>
          <a:spcPct val="20000"/>
        </a:spcBef>
        <a:spcAft>
          <a:spcPts val="800"/>
        </a:spcAft>
        <a:buFont typeface="Arial" charset="0"/>
        <a:buChar char="•"/>
        <a:defRPr sz="1600" kern="1200">
          <a:solidFill>
            <a:srgbClr val="404040"/>
          </a:solidFill>
          <a:latin typeface="+mn-lt"/>
          <a:ea typeface="ＭＳ Ｐゴシック" charset="0"/>
          <a:cs typeface="+mn-cs"/>
        </a:defRPr>
      </a:lvl4pPr>
      <a:lvl5pPr marL="2057400" indent="-228600" algn="l" defTabSz="457200" rtl="0" eaLnBrk="0" fontAlgn="base" hangingPunct="0">
        <a:lnSpc>
          <a:spcPct val="90000"/>
        </a:lnSpc>
        <a:spcBef>
          <a:spcPct val="20000"/>
        </a:spcBef>
        <a:spcAft>
          <a:spcPts val="800"/>
        </a:spcAft>
        <a:buFont typeface="Arial" charset="0"/>
        <a:buChar char="•"/>
        <a:defRPr sz="1400" kern="1200">
          <a:solidFill>
            <a:srgbClr val="4C4C4C"/>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23555"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3557"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23559" name="Afbeelding 16" descr="knoppen inspringen.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0" name="Groep 18"/>
            <p:cNvGrpSpPr>
              <a:grpSpLocks/>
            </p:cNvGrpSpPr>
            <p:nvPr userDrawn="1"/>
          </p:nvGrpSpPr>
          <p:grpSpPr bwMode="auto">
            <a:xfrm>
              <a:off x="9632100" y="6521279"/>
              <a:ext cx="752580" cy="285790"/>
              <a:chOff x="9670200" y="6559379"/>
              <a:chExt cx="752580" cy="285790"/>
            </a:xfrm>
          </p:grpSpPr>
          <p:pic>
            <p:nvPicPr>
              <p:cNvPr id="23561" name="Afbeelding 17" descr="knoppen ms office niet gebruiken.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012686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7" r:id="rId13"/>
    <p:sldLayoutId id="2147483828" r:id="rId14"/>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2051"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53"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2055" name="Afbeelding 16" descr="knoppen inspringen.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6" name="Groep 18"/>
            <p:cNvGrpSpPr>
              <a:grpSpLocks/>
            </p:cNvGrpSpPr>
            <p:nvPr userDrawn="1"/>
          </p:nvGrpSpPr>
          <p:grpSpPr bwMode="auto">
            <a:xfrm>
              <a:off x="9632100" y="6521279"/>
              <a:ext cx="752580" cy="285790"/>
              <a:chOff x="9670200" y="6559379"/>
              <a:chExt cx="752580" cy="285790"/>
            </a:xfrm>
          </p:grpSpPr>
          <p:pic>
            <p:nvPicPr>
              <p:cNvPr id="2057" name="Afbeelding 17" descr="knoppen ms office niet gebruiken.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6276934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119063"/>
            <a:ext cx="82296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nl-NL" smtClean="0"/>
              <a:t>Click to Edit the Master Title Style</a:t>
            </a:r>
          </a:p>
        </p:txBody>
      </p:sp>
      <p:sp>
        <p:nvSpPr>
          <p:cNvPr id="19459" name="Text Placeholder 2"/>
          <p:cNvSpPr>
            <a:spLocks noGrp="1"/>
          </p:cNvSpPr>
          <p:nvPr>
            <p:ph type="body" idx="1"/>
          </p:nvPr>
        </p:nvSpPr>
        <p:spPr bwMode="auto">
          <a:xfrm>
            <a:off x="457200" y="1500188"/>
            <a:ext cx="822960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
        <p:nvSpPr>
          <p:cNvPr id="4" name="Footer Placeholder 3"/>
          <p:cNvSpPr>
            <a:spLocks noGrp="1"/>
          </p:cNvSpPr>
          <p:nvPr>
            <p:ph type="ftr" sz="quarter" idx="3"/>
          </p:nvPr>
        </p:nvSpPr>
        <p:spPr>
          <a:xfrm>
            <a:off x="914400" y="5986463"/>
            <a:ext cx="5557838" cy="547687"/>
          </a:xfrm>
          <a:prstGeom prst="rect">
            <a:avLst/>
          </a:prstGeom>
        </p:spPr>
        <p:txBody>
          <a:bodyPr vert="horz" lIns="0" tIns="0" rIns="0" bIns="0" rtlCol="0" anchor="b"/>
          <a:lstStyle>
            <a:lvl1pPr algn="l" defTabSz="457200" eaLnBrk="1" fontAlgn="auto" hangingPunct="1">
              <a:lnSpc>
                <a:spcPct val="50000"/>
              </a:lnSpc>
              <a:spcBef>
                <a:spcPts val="0"/>
              </a:spcBef>
              <a:spcAft>
                <a:spcPts val="0"/>
              </a:spcAft>
              <a:defRPr sz="1200">
                <a:solidFill>
                  <a:srgbClr val="666666"/>
                </a:solidFill>
                <a:latin typeface="+mn-lt"/>
                <a:ea typeface="+mn-ea"/>
                <a:cs typeface="+mn-cs"/>
              </a:defRPr>
            </a:lvl1pPr>
          </a:lstStyle>
          <a:p>
            <a:pPr>
              <a:defRPr/>
            </a:pPr>
            <a:endParaRPr lang="en-US"/>
          </a:p>
        </p:txBody>
      </p:sp>
      <p:pic>
        <p:nvPicPr>
          <p:cNvPr id="19461" name="Picture 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21525" y="607695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p:cNvSpPr txBox="1">
            <a:spLocks/>
          </p:cNvSpPr>
          <p:nvPr/>
        </p:nvSpPr>
        <p:spPr>
          <a:xfrm>
            <a:off x="457200" y="5986463"/>
            <a:ext cx="1219200" cy="547687"/>
          </a:xfrm>
          <a:prstGeom prst="rect">
            <a:avLst/>
          </a:prstGeom>
        </p:spPr>
        <p:txBody>
          <a:bodyPr lIns="0" tIns="0" rIns="0" bIns="0" anchor="b"/>
          <a:lstStyle>
            <a:defPPr>
              <a:defRPr lang="en-US"/>
            </a:defPPr>
            <a:lvl1pPr marL="0" algn="l" defTabSz="457200" rtl="0" eaLnBrk="1" latinLnBrk="0" hangingPunct="1">
              <a:lnSpc>
                <a:spcPct val="50000"/>
              </a:lnSpc>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srgbClr val="262626">
                  <a:tint val="75000"/>
                </a:srgbClr>
              </a:solidFill>
            </a:endParaRPr>
          </a:p>
        </p:txBody>
      </p:sp>
      <p:sp>
        <p:nvSpPr>
          <p:cNvPr id="10247" name="TextBox 9"/>
          <p:cNvSpPr txBox="1">
            <a:spLocks noChangeArrowheads="1"/>
          </p:cNvSpPr>
          <p:nvPr/>
        </p:nvSpPr>
        <p:spPr bwMode="auto">
          <a:xfrm>
            <a:off x="381000" y="6324600"/>
            <a:ext cx="45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81D37248-7090-4825-9C08-8DCBA2BA9ABF}" type="slidenum">
              <a:rPr lang="en-US" sz="1000" smtClean="0">
                <a:solidFill>
                  <a:srgbClr val="333333"/>
                </a:solidFill>
              </a:rPr>
              <a:pPr defTabSz="457200" eaLnBrk="1" fontAlgn="base" hangingPunct="1">
                <a:spcBef>
                  <a:spcPct val="0"/>
                </a:spcBef>
                <a:spcAft>
                  <a:spcPct val="0"/>
                </a:spcAft>
                <a:defRPr/>
              </a:pPr>
              <a:t>‹nr.›</a:t>
            </a:fld>
            <a:endParaRPr lang="en-US" sz="1000" smtClean="0">
              <a:solidFill>
                <a:srgbClr val="333333"/>
              </a:solidFill>
            </a:endParaRPr>
          </a:p>
        </p:txBody>
      </p:sp>
    </p:spTree>
    <p:extLst>
      <p:ext uri="{BB962C8B-B14F-4D97-AF65-F5344CB8AC3E}">
        <p14:creationId xmlns:p14="http://schemas.microsoft.com/office/powerpoint/2010/main" val="353312968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6" r:id="rId9"/>
    <p:sldLayoutId id="2147483927" r:id="rId10"/>
  </p:sldLayoutIdLst>
  <p:timing>
    <p:tnLst>
      <p:par>
        <p:cTn id="1" dur="indefinite" restart="never" nodeType="tmRoot"/>
      </p:par>
    </p:tnLst>
  </p:timing>
  <p:hf sldNum="0" hdr="0" ftr="0" dt="0"/>
  <p:txStyles>
    <p:titleStyle>
      <a:lvl1pPr algn="l" defTabSz="457200" rtl="0" eaLnBrk="0" fontAlgn="base" hangingPunct="0">
        <a:lnSpc>
          <a:spcPts val="2800"/>
        </a:lnSpc>
        <a:spcBef>
          <a:spcPct val="0"/>
        </a:spcBef>
        <a:spcAft>
          <a:spcPct val="0"/>
        </a:spcAft>
        <a:defRPr sz="2800" kern="1200">
          <a:solidFill>
            <a:srgbClr val="63B1E5"/>
          </a:solidFill>
          <a:latin typeface="+mj-lt"/>
          <a:ea typeface="MS PGothic" pitchFamily="34" charset="-128"/>
          <a:cs typeface="ＭＳ Ｐゴシック" charset="0"/>
        </a:defRPr>
      </a:lvl1pPr>
      <a:lvl2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2pPr>
      <a:lvl3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3pPr>
      <a:lvl4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4pPr>
      <a:lvl5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5pPr>
      <a:lvl6pPr marL="4572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6pPr>
      <a:lvl7pPr marL="9144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7pPr>
      <a:lvl8pPr marL="13716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8pPr>
      <a:lvl9pPr marL="18288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9pPr>
    </p:titleStyle>
    <p:bodyStyle>
      <a:lvl1pPr marL="342900" indent="-342900" algn="l" defTabSz="457200" rtl="0" eaLnBrk="0" fontAlgn="base" hangingPunct="0">
        <a:lnSpc>
          <a:spcPct val="90000"/>
        </a:lnSpc>
        <a:spcBef>
          <a:spcPts val="600"/>
        </a:spcBef>
        <a:spcAft>
          <a:spcPts val="800"/>
        </a:spcAft>
        <a:buFont typeface="Arial" charset="0"/>
        <a:buChar char="•"/>
        <a:defRPr sz="2000" kern="1200">
          <a:solidFill>
            <a:srgbClr val="000000"/>
          </a:solidFill>
          <a:latin typeface="+mn-lt"/>
          <a:ea typeface="MS PGothic" pitchFamily="34" charset="-128"/>
          <a:cs typeface="ＭＳ Ｐゴシック" charset="0"/>
        </a:defRPr>
      </a:lvl1pPr>
      <a:lvl2pPr marL="742950" indent="-285750" algn="l" defTabSz="457200" rtl="0" eaLnBrk="0" fontAlgn="base" hangingPunct="0">
        <a:lnSpc>
          <a:spcPct val="90000"/>
        </a:lnSpc>
        <a:spcBef>
          <a:spcPct val="0"/>
        </a:spcBef>
        <a:spcAft>
          <a:spcPts val="600"/>
        </a:spcAft>
        <a:buFont typeface="Arial" charset="0"/>
        <a:buChar char="•"/>
        <a:defRPr sz="2000" kern="1200">
          <a:solidFill>
            <a:srgbClr val="262626"/>
          </a:solidFill>
          <a:latin typeface="+mn-lt"/>
          <a:ea typeface="MS PGothic" pitchFamily="34" charset="-128"/>
          <a:cs typeface="+mn-cs"/>
        </a:defRPr>
      </a:lvl2pPr>
      <a:lvl3pPr marL="1143000" indent="-228600" algn="l" defTabSz="457200" rtl="0" eaLnBrk="0" fontAlgn="base" hangingPunct="0">
        <a:lnSpc>
          <a:spcPct val="90000"/>
        </a:lnSpc>
        <a:spcBef>
          <a:spcPct val="20000"/>
        </a:spcBef>
        <a:spcAft>
          <a:spcPts val="800"/>
        </a:spcAft>
        <a:buFont typeface="Arial" charset="0"/>
        <a:buChar char="•"/>
        <a:defRPr kern="1200">
          <a:solidFill>
            <a:srgbClr val="333333"/>
          </a:solidFill>
          <a:latin typeface="+mn-lt"/>
          <a:ea typeface="MS PGothic" pitchFamily="34" charset="-128"/>
          <a:cs typeface="+mn-cs"/>
        </a:defRPr>
      </a:lvl3pPr>
      <a:lvl4pPr marL="1600200" indent="-228600" algn="l" defTabSz="457200" rtl="0" eaLnBrk="0" fontAlgn="base" hangingPunct="0">
        <a:lnSpc>
          <a:spcPct val="90000"/>
        </a:lnSpc>
        <a:spcBef>
          <a:spcPct val="20000"/>
        </a:spcBef>
        <a:spcAft>
          <a:spcPts val="800"/>
        </a:spcAft>
        <a:buFont typeface="Arial" charset="0"/>
        <a:buChar char="•"/>
        <a:defRPr sz="1600" kern="1200">
          <a:solidFill>
            <a:srgbClr val="404040"/>
          </a:solidFill>
          <a:latin typeface="+mn-lt"/>
          <a:ea typeface="MS PGothic" pitchFamily="34" charset="-128"/>
          <a:cs typeface="+mn-cs"/>
        </a:defRPr>
      </a:lvl4pPr>
      <a:lvl5pPr marL="2057400" indent="-228600" algn="l" defTabSz="457200" rtl="0" eaLnBrk="0" fontAlgn="base" hangingPunct="0">
        <a:lnSpc>
          <a:spcPct val="90000"/>
        </a:lnSpc>
        <a:spcBef>
          <a:spcPct val="20000"/>
        </a:spcBef>
        <a:spcAft>
          <a:spcPts val="800"/>
        </a:spcAft>
        <a:buFont typeface="Arial" charset="0"/>
        <a:buChar char="•"/>
        <a:defRPr sz="1400" kern="1200">
          <a:solidFill>
            <a:srgbClr val="4C4C4C"/>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35843"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35845"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35847" name="Afbeelding 16" descr="knoppen inspringen.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8" name="Groep 18"/>
            <p:cNvGrpSpPr>
              <a:grpSpLocks/>
            </p:cNvGrpSpPr>
            <p:nvPr userDrawn="1"/>
          </p:nvGrpSpPr>
          <p:grpSpPr bwMode="auto">
            <a:xfrm>
              <a:off x="9632100" y="6521279"/>
              <a:ext cx="752580" cy="285790"/>
              <a:chOff x="9670200" y="6559379"/>
              <a:chExt cx="752580" cy="285790"/>
            </a:xfrm>
          </p:grpSpPr>
          <p:pic>
            <p:nvPicPr>
              <p:cNvPr id="35849" name="Afbeelding 17" descr="knoppen ms office niet gebruiken.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2977567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12.xml"/><Relationship Id="rId5" Type="http://schemas.openxmlformats.org/officeDocument/2006/relationships/image" Target="../media/image14.tiff"/><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1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27584" y="2060848"/>
            <a:ext cx="8316416" cy="3744416"/>
          </a:xfrm>
        </p:spPr>
        <p:txBody>
          <a:bodyPr/>
          <a:lstStyle/>
          <a:p>
            <a:r>
              <a:rPr lang="en-US" sz="3200" dirty="0"/>
              <a:t>High incidence of </a:t>
            </a:r>
            <a:r>
              <a:rPr lang="en-US" sz="3200" dirty="0" smtClean="0"/>
              <a:t>HCV (re-</a:t>
            </a:r>
            <a:r>
              <a:rPr lang="en-US" sz="3200" dirty="0"/>
              <a:t>)infections among </a:t>
            </a:r>
            <a:r>
              <a:rPr lang="en-US" sz="3200" dirty="0" err="1"/>
              <a:t>PrEP</a:t>
            </a:r>
            <a:r>
              <a:rPr lang="en-US" sz="3200" dirty="0"/>
              <a:t> users in the Netherlands: implications for prevention, monitoring and treatment</a:t>
            </a:r>
            <a:r>
              <a:rPr lang="nl-NL" sz="3200" dirty="0"/>
              <a:t/>
            </a:r>
            <a:br>
              <a:rPr lang="nl-NL" sz="3200" dirty="0"/>
            </a:br>
            <a:r>
              <a:rPr lang="nl-NL" sz="4000" dirty="0" smtClean="0"/>
              <a:t/>
            </a:r>
            <a:br>
              <a:rPr lang="nl-NL" sz="4000" dirty="0" smtClean="0"/>
            </a:br>
            <a:r>
              <a:rPr lang="nl-NL" dirty="0"/>
              <a:t/>
            </a:r>
            <a:br>
              <a:rPr lang="nl-NL" dirty="0"/>
            </a:br>
            <a:endParaRPr lang="nl-NL" dirty="0"/>
          </a:p>
        </p:txBody>
      </p:sp>
      <p:sp>
        <p:nvSpPr>
          <p:cNvPr id="3" name="Ondertitel 2"/>
          <p:cNvSpPr>
            <a:spLocks noGrp="1"/>
          </p:cNvSpPr>
          <p:nvPr>
            <p:ph type="subTitle" idx="1"/>
          </p:nvPr>
        </p:nvSpPr>
        <p:spPr>
          <a:xfrm>
            <a:off x="971600" y="3933056"/>
            <a:ext cx="7848872" cy="2664296"/>
          </a:xfrm>
        </p:spPr>
        <p:txBody>
          <a:bodyPr/>
          <a:lstStyle/>
          <a:p>
            <a:endParaRPr lang="nl-NL" dirty="0"/>
          </a:p>
          <a:p>
            <a:r>
              <a:rPr lang="nl-NL" sz="2800" b="1" dirty="0" smtClean="0"/>
              <a:t>Elske Hoornenborg, MD</a:t>
            </a:r>
          </a:p>
          <a:p>
            <a:r>
              <a:rPr lang="nl-NL" sz="2800" b="1" dirty="0" smtClean="0"/>
              <a:t>GGD Amsterdam</a:t>
            </a:r>
          </a:p>
          <a:p>
            <a:endParaRPr lang="nl-NL" sz="2800" b="1" dirty="0" smtClean="0">
              <a:solidFill>
                <a:schemeClr val="tx1"/>
              </a:solidFill>
            </a:endParaRPr>
          </a:p>
          <a:p>
            <a:r>
              <a:rPr lang="nl-NL" sz="2800" b="1" dirty="0" smtClean="0"/>
              <a:t>AIDS 2018, Amsterdam, the Netherlands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1148964218"/>
              </p:ext>
            </p:extLst>
          </p:nvPr>
        </p:nvGraphicFramePr>
        <p:xfrm>
          <a:off x="899592" y="1988840"/>
          <a:ext cx="7833742" cy="3962400"/>
        </p:xfrm>
        <a:graphic>
          <a:graphicData uri="http://schemas.openxmlformats.org/drawingml/2006/table">
            <a:tbl>
              <a:tblPr firstRow="1" firstCol="1" bandRow="1">
                <a:tableStyleId>{2D5ABB26-0587-4C30-8999-92F81FD0307C}</a:tableStyleId>
              </a:tblPr>
              <a:tblGrid>
                <a:gridCol w="504056"/>
                <a:gridCol w="7329686"/>
              </a:tblGrid>
              <a:tr h="793377">
                <a:tc>
                  <a:txBody>
                    <a:bodyPr/>
                    <a:lstStyle/>
                    <a:p>
                      <a:pPr>
                        <a:spcAft>
                          <a:spcPts val="0"/>
                        </a:spcAft>
                      </a:pP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effectLst/>
                        </a:rPr>
                        <a:t> </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123">
                <a:tc>
                  <a:txBody>
                    <a:bodyPr/>
                    <a:lstStyle/>
                    <a:p>
                      <a:pPr>
                        <a:spcAft>
                          <a:spcPts val="0"/>
                        </a:spcAft>
                      </a:pP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nl-NL" sz="1900" dirty="0" err="1" smtClean="0">
                          <a:effectLst/>
                          <a:latin typeface="+mn-lt"/>
                          <a:ea typeface="+mn-ea"/>
                          <a:cs typeface="+mn-cs"/>
                        </a:rPr>
                        <a:t>Gilead</a:t>
                      </a:r>
                      <a:r>
                        <a:rPr lang="nl-NL" sz="1900" baseline="0" dirty="0" smtClean="0">
                          <a:effectLst/>
                          <a:latin typeface="+mn-lt"/>
                          <a:ea typeface="+mn-ea"/>
                          <a:cs typeface="+mn-cs"/>
                        </a:rPr>
                        <a:t> Sciences</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51900">
                <a:tc>
                  <a:txBody>
                    <a:bodyPr/>
                    <a:lstStyle/>
                    <a:p>
                      <a:pPr marL="342900" lvl="0" indent="-342900">
                        <a:spcAft>
                          <a:spcPts val="0"/>
                        </a:spcAft>
                        <a:buFont typeface="Symbol"/>
                        <a:buChar char=""/>
                      </a:pPr>
                      <a:endParaRPr lang="nl-NL" sz="1000" baseline="0" dirty="0" smtClean="0">
                        <a:effectLst/>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900" noProof="0" dirty="0" smtClean="0">
                          <a:effectLst/>
                          <a:sym typeface="Symbol"/>
                        </a:rPr>
                        <a:t>Unrestricted research grant </a:t>
                      </a:r>
                      <a:r>
                        <a:rPr lang="en-GB" sz="1900" baseline="0" noProof="0" dirty="0" smtClean="0">
                          <a:effectLst/>
                          <a:sym typeface="Symbol"/>
                        </a:rPr>
                        <a:t>paid to institute </a:t>
                      </a:r>
                    </a:p>
                    <a:p>
                      <a:pPr>
                        <a:spcAft>
                          <a:spcPts val="0"/>
                        </a:spcAft>
                      </a:pPr>
                      <a:r>
                        <a:rPr lang="en-GB" sz="1900" baseline="0" noProof="0" dirty="0" smtClean="0">
                          <a:effectLst/>
                          <a:sym typeface="Symbol"/>
                        </a:rPr>
                        <a:t>Study medication for </a:t>
                      </a:r>
                      <a:r>
                        <a:rPr lang="en-GB" sz="1900" baseline="0" noProof="0" dirty="0" err="1" smtClean="0">
                          <a:effectLst/>
                          <a:sym typeface="Symbol"/>
                        </a:rPr>
                        <a:t>PrEP</a:t>
                      </a:r>
                      <a:r>
                        <a:rPr lang="en-GB" sz="1900" baseline="0" noProof="0" dirty="0" smtClean="0">
                          <a:effectLst/>
                          <a:sym typeface="Symbol"/>
                        </a:rPr>
                        <a:t> demonstration project (</a:t>
                      </a:r>
                      <a:r>
                        <a:rPr lang="en-GB" sz="1900" baseline="0" noProof="0" dirty="0" err="1" smtClean="0">
                          <a:effectLst/>
                          <a:sym typeface="Symbol"/>
                        </a:rPr>
                        <a:t>AMPrEP</a:t>
                      </a:r>
                      <a:r>
                        <a:rPr lang="en-GB" sz="1900" baseline="0" noProof="0" dirty="0" smtClean="0">
                          <a:effectLst/>
                          <a:sym typeface="Symbol"/>
                        </a:rPr>
                        <a:t> in H-TEAM)</a:t>
                      </a:r>
                      <a:endParaRPr lang="en-GB" sz="1000" noProof="0" dirty="0" smtClean="0">
                        <a:effectLst/>
                      </a:endParaRPr>
                    </a:p>
                    <a:p>
                      <a:pPr>
                        <a:spcAft>
                          <a:spcPts val="0"/>
                        </a:spcAft>
                      </a:pPr>
                      <a:endParaRPr lang="nl-NL" sz="1000" dirty="0">
                        <a:effectLst/>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itel 6"/>
          <p:cNvSpPr>
            <a:spLocks noGrp="1"/>
          </p:cNvSpPr>
          <p:nvPr>
            <p:ph type="title"/>
          </p:nvPr>
        </p:nvSpPr>
        <p:spPr>
          <a:xfrm>
            <a:off x="899592" y="260648"/>
            <a:ext cx="7596000" cy="1143000"/>
          </a:xfrm>
        </p:spPr>
        <p:txBody>
          <a:bodyPr rtlCol="0">
            <a:normAutofit/>
          </a:bodyPr>
          <a:lstStyle/>
          <a:p>
            <a:pPr eaLnBrk="1" fontAlgn="auto" hangingPunct="1">
              <a:spcAft>
                <a:spcPts val="0"/>
              </a:spcAft>
              <a:defRPr/>
            </a:pPr>
            <a:r>
              <a:rPr lang="nl-NL" sz="2400" dirty="0" err="1" smtClean="0">
                <a:solidFill>
                  <a:srgbClr val="000000"/>
                </a:solidFill>
                <a:ea typeface="+mn-ea"/>
                <a:cs typeface="+mn-cs"/>
              </a:rPr>
              <a:t>Disclosure</a:t>
            </a:r>
            <a:r>
              <a:rPr lang="nl-NL" sz="2400" dirty="0" err="1">
                <a:solidFill>
                  <a:srgbClr val="000000"/>
                </a:solidFill>
                <a:ea typeface="+mn-ea"/>
                <a:cs typeface="+mn-cs"/>
              </a:rPr>
              <a:t>s</a:t>
            </a:r>
            <a:endParaRPr lang="nl-NL" sz="2400" dirty="0" smtClean="0"/>
          </a:p>
        </p:txBody>
      </p:sp>
    </p:spTree>
    <p:extLst>
      <p:ext uri="{BB962C8B-B14F-4D97-AF65-F5344CB8AC3E}">
        <p14:creationId xmlns:p14="http://schemas.microsoft.com/office/powerpoint/2010/main" val="151129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IZ\Onderzoek\_Gebruikers\EHoornenborg\H-team\HTEAM_logo_staand_PO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7384"/>
            <a:ext cx="2376264" cy="21486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368488" y="475456"/>
            <a:ext cx="7596000" cy="1143000"/>
          </a:xfrm>
        </p:spPr>
        <p:txBody>
          <a:bodyPr/>
          <a:lstStyle/>
          <a:p>
            <a:r>
              <a:rPr lang="nl-NL" dirty="0" err="1" smtClean="0"/>
              <a:t>Methods</a:t>
            </a:r>
            <a:endParaRPr lang="nl-NL"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605" y="2121296"/>
            <a:ext cx="3571395" cy="182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jdelijke aanduiding voor inhoud 7"/>
          <p:cNvSpPr txBox="1">
            <a:spLocks/>
          </p:cNvSpPr>
          <p:nvPr/>
        </p:nvSpPr>
        <p:spPr>
          <a:xfrm>
            <a:off x="755576" y="1988840"/>
            <a:ext cx="7020780" cy="4752528"/>
          </a:xfrm>
          <a:prstGeom prst="rect">
            <a:avLst/>
          </a:prstGeom>
        </p:spPr>
        <p:txBody>
          <a:bodyPr vert="horz" lIns="0" tIns="0" rIns="0" bIns="0" rtlCol="0">
            <a:norm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marL="0" indent="0">
              <a:buNone/>
            </a:pPr>
            <a:r>
              <a:rPr lang="nl-NL" b="1" dirty="0" smtClean="0"/>
              <a:t>AMPrEP</a:t>
            </a:r>
            <a:r>
              <a:rPr lang="nl-NL" dirty="0" smtClean="0"/>
              <a:t>:</a:t>
            </a:r>
          </a:p>
          <a:p>
            <a:r>
              <a:rPr lang="nl-NL" dirty="0" smtClean="0"/>
              <a:t>A PrEP </a:t>
            </a:r>
            <a:r>
              <a:rPr lang="nl-NL" dirty="0" err="1" smtClean="0"/>
              <a:t>demonstration</a:t>
            </a:r>
            <a:r>
              <a:rPr lang="nl-NL" dirty="0" smtClean="0"/>
              <a:t> project</a:t>
            </a:r>
          </a:p>
          <a:p>
            <a:r>
              <a:rPr lang="nl-NL" dirty="0" smtClean="0"/>
              <a:t>376 MSM </a:t>
            </a:r>
            <a:r>
              <a:rPr lang="nl-NL" dirty="0" err="1" smtClean="0"/>
              <a:t>and</a:t>
            </a:r>
            <a:r>
              <a:rPr lang="nl-NL" dirty="0" smtClean="0"/>
              <a:t> transgender </a:t>
            </a:r>
            <a:r>
              <a:rPr lang="nl-NL" dirty="0" err="1" smtClean="0"/>
              <a:t>people</a:t>
            </a:r>
            <a:endParaRPr lang="nl-NL" dirty="0" smtClean="0"/>
          </a:p>
          <a:p>
            <a:r>
              <a:rPr lang="nl-NL" dirty="0" err="1"/>
              <a:t>Choice</a:t>
            </a:r>
            <a:r>
              <a:rPr lang="nl-NL" dirty="0"/>
              <a:t> of </a:t>
            </a:r>
            <a:r>
              <a:rPr lang="nl-NL" dirty="0" err="1"/>
              <a:t>daily</a:t>
            </a:r>
            <a:r>
              <a:rPr lang="nl-NL" dirty="0"/>
              <a:t> or event-</a:t>
            </a:r>
            <a:r>
              <a:rPr lang="nl-NL" dirty="0" err="1"/>
              <a:t>driven</a:t>
            </a:r>
            <a:r>
              <a:rPr lang="nl-NL" dirty="0"/>
              <a:t> PrEP</a:t>
            </a:r>
          </a:p>
          <a:p>
            <a:r>
              <a:rPr lang="nl-NL" dirty="0" smtClean="0"/>
              <a:t>August 2015 – December 2020</a:t>
            </a:r>
          </a:p>
          <a:p>
            <a:pPr marL="0" indent="0">
              <a:buNone/>
            </a:pPr>
            <a:endParaRPr lang="en-US" dirty="0"/>
          </a:p>
          <a:p>
            <a:pPr marL="0" indent="0">
              <a:buNone/>
            </a:pPr>
            <a:r>
              <a:rPr lang="en-US" b="1" dirty="0" smtClean="0"/>
              <a:t>Hepatitis C Virus (HCV) testing:</a:t>
            </a:r>
          </a:p>
          <a:p>
            <a:r>
              <a:rPr lang="en-US" dirty="0" smtClean="0"/>
              <a:t>HCV antibodies and/or HCV RNA</a:t>
            </a:r>
          </a:p>
          <a:p>
            <a:r>
              <a:rPr lang="en-US" dirty="0" smtClean="0"/>
              <a:t>Baseline* </a:t>
            </a:r>
            <a:r>
              <a:rPr lang="en-US" dirty="0" smtClean="0"/>
              <a:t>(prevalence 4.8%) and every 6 months</a:t>
            </a:r>
          </a:p>
          <a:p>
            <a:pPr marL="0" indent="0">
              <a:buNone/>
            </a:pPr>
            <a:endParaRPr lang="nl-NL" dirty="0" smtClean="0"/>
          </a:p>
          <a:p>
            <a:pPr marL="0" indent="0">
              <a:buNone/>
            </a:pPr>
            <a:r>
              <a:rPr lang="en-US" b="1" dirty="0"/>
              <a:t>Study </a:t>
            </a:r>
            <a:r>
              <a:rPr lang="en-US" b="1" dirty="0" smtClean="0"/>
              <a:t>Outcomes for this analysis (2015 </a:t>
            </a:r>
            <a:r>
              <a:rPr lang="en-US" b="1" dirty="0"/>
              <a:t>through </a:t>
            </a:r>
            <a:r>
              <a:rPr lang="en-US" b="1" dirty="0" smtClean="0"/>
              <a:t>2017):</a:t>
            </a:r>
            <a:endParaRPr lang="en-US" dirty="0"/>
          </a:p>
          <a:p>
            <a:r>
              <a:rPr lang="en-US" dirty="0"/>
              <a:t>Incidence </a:t>
            </a:r>
            <a:r>
              <a:rPr lang="en-US" dirty="0" smtClean="0"/>
              <a:t>rates </a:t>
            </a:r>
            <a:r>
              <a:rPr lang="en-US" dirty="0"/>
              <a:t>of HCV primary and </a:t>
            </a:r>
            <a:r>
              <a:rPr lang="en-US" dirty="0" smtClean="0"/>
              <a:t>re-infections</a:t>
            </a:r>
            <a:endParaRPr lang="en-US" dirty="0"/>
          </a:p>
          <a:p>
            <a:r>
              <a:rPr lang="en-US" dirty="0" smtClean="0"/>
              <a:t>HCV </a:t>
            </a:r>
            <a:r>
              <a:rPr lang="en-US" dirty="0"/>
              <a:t>genotype distribution and phylogenetic clustering</a:t>
            </a:r>
          </a:p>
          <a:p>
            <a:pPr marL="0" indent="0">
              <a:buFont typeface="Wingdings" pitchFamily="2" charset="2"/>
              <a:buNone/>
            </a:pPr>
            <a:endParaRPr lang="nl-NL" dirty="0"/>
          </a:p>
        </p:txBody>
      </p:sp>
      <p:sp>
        <p:nvSpPr>
          <p:cNvPr id="3" name="Tekstvak 2"/>
          <p:cNvSpPr txBox="1"/>
          <p:nvPr/>
        </p:nvSpPr>
        <p:spPr>
          <a:xfrm>
            <a:off x="5918142" y="6512570"/>
            <a:ext cx="3046346" cy="276999"/>
          </a:xfrm>
          <a:prstGeom prst="rect">
            <a:avLst/>
          </a:prstGeom>
          <a:noFill/>
        </p:spPr>
        <p:txBody>
          <a:bodyPr wrap="square" lIns="0" tIns="0" rIns="0" bIns="0" rtlCol="0">
            <a:spAutoFit/>
          </a:bodyPr>
          <a:lstStyle/>
          <a:p>
            <a:r>
              <a:rPr lang="nl-NL" dirty="0" smtClean="0"/>
              <a:t>*Hoornenborg et al, AIDS 2017</a:t>
            </a:r>
            <a:endParaRPr lang="nl-NL" dirty="0"/>
          </a:p>
        </p:txBody>
      </p:sp>
    </p:spTree>
    <p:extLst>
      <p:ext uri="{BB962C8B-B14F-4D97-AF65-F5344CB8AC3E}">
        <p14:creationId xmlns:p14="http://schemas.microsoft.com/office/powerpoint/2010/main" val="28001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971600" y="235392"/>
            <a:ext cx="7596000" cy="1143000"/>
          </a:xfrm>
          <a:prstGeom prst="rect">
            <a:avLst/>
          </a:prstGeom>
        </p:spPr>
        <p:txBody>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smtClean="0"/>
              <a:t>Results</a:t>
            </a:r>
            <a:endParaRPr lang="nl-NL" dirty="0" smtClean="0"/>
          </a:p>
        </p:txBody>
      </p:sp>
      <p:sp>
        <p:nvSpPr>
          <p:cNvPr id="3" name="Tekstvak 2"/>
          <p:cNvSpPr txBox="1"/>
          <p:nvPr/>
        </p:nvSpPr>
        <p:spPr>
          <a:xfrm>
            <a:off x="5724128" y="806892"/>
            <a:ext cx="1728192" cy="553998"/>
          </a:xfrm>
          <a:prstGeom prst="rect">
            <a:avLst/>
          </a:prstGeom>
          <a:noFill/>
        </p:spPr>
        <p:txBody>
          <a:bodyPr wrap="square" lIns="0" tIns="0" rIns="0" bIns="0" rtlCol="0">
            <a:spAutoFit/>
          </a:bodyPr>
          <a:lstStyle/>
          <a:p>
            <a:r>
              <a:rPr lang="nl-NL" dirty="0" smtClean="0"/>
              <a:t> </a:t>
            </a:r>
            <a:endParaRPr lang="nl-NL" dirty="0"/>
          </a:p>
          <a:p>
            <a:endParaRPr lang="nl-NL" dirty="0"/>
          </a:p>
        </p:txBody>
      </p:sp>
      <p:sp>
        <p:nvSpPr>
          <p:cNvPr id="8" name="Tijdelijke aanduiding voor inhoud 7"/>
          <p:cNvSpPr txBox="1">
            <a:spLocks/>
          </p:cNvSpPr>
          <p:nvPr/>
        </p:nvSpPr>
        <p:spPr>
          <a:xfrm>
            <a:off x="251520" y="1196752"/>
            <a:ext cx="8712968" cy="1080120"/>
          </a:xfrm>
          <a:prstGeom prst="rect">
            <a:avLst/>
          </a:prstGeom>
        </p:spPr>
        <p:txBody>
          <a:bodyPr vert="horz" lIns="0" tIns="0" rIns="0" bIns="0" rtlCol="0">
            <a:norm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marL="0" indent="0">
              <a:buNone/>
            </a:pPr>
            <a:r>
              <a:rPr lang="nl-NL" dirty="0" smtClean="0"/>
              <a:t>Overall </a:t>
            </a:r>
            <a:r>
              <a:rPr lang="nl-NL" dirty="0" err="1" smtClean="0"/>
              <a:t>incidence</a:t>
            </a:r>
            <a:r>
              <a:rPr lang="nl-NL" dirty="0" smtClean="0"/>
              <a:t> </a:t>
            </a:r>
            <a:r>
              <a:rPr lang="nl-NL" dirty="0" err="1" smtClean="0"/>
              <a:t>rate</a:t>
            </a:r>
            <a:r>
              <a:rPr lang="nl-NL" dirty="0" smtClean="0"/>
              <a:t> of HCV:   </a:t>
            </a:r>
            <a:r>
              <a:rPr lang="nl-NL" dirty="0" smtClean="0"/>
              <a:t>	           </a:t>
            </a:r>
            <a:r>
              <a:rPr lang="nl-NL" dirty="0" smtClean="0"/>
              <a:t>1.9/100 </a:t>
            </a:r>
            <a:r>
              <a:rPr lang="nl-NL" dirty="0" err="1" smtClean="0"/>
              <a:t>py</a:t>
            </a:r>
            <a:r>
              <a:rPr lang="nl-NL" dirty="0" smtClean="0"/>
              <a:t> </a:t>
            </a:r>
            <a:r>
              <a:rPr lang="nl-NL" dirty="0"/>
              <a:t>(95%CI </a:t>
            </a:r>
            <a:r>
              <a:rPr lang="nl-NL" dirty="0" smtClean="0"/>
              <a:t>1.1-3.4)         (n=12) </a:t>
            </a:r>
          </a:p>
          <a:p>
            <a:pPr>
              <a:buFont typeface="Arial" panose="020B0604020202020204" pitchFamily="34" charset="0"/>
              <a:buChar char="•"/>
            </a:pPr>
            <a:r>
              <a:rPr lang="nl-NL" dirty="0" err="1" smtClean="0"/>
              <a:t>Incidence</a:t>
            </a:r>
            <a:r>
              <a:rPr lang="nl-NL" dirty="0" smtClean="0"/>
              <a:t> of </a:t>
            </a:r>
            <a:r>
              <a:rPr lang="nl-NL" dirty="0" err="1" smtClean="0"/>
              <a:t>primary</a:t>
            </a:r>
            <a:r>
              <a:rPr lang="nl-NL" dirty="0" smtClean="0"/>
              <a:t> </a:t>
            </a:r>
            <a:r>
              <a:rPr lang="nl-NL" dirty="0" err="1" smtClean="0"/>
              <a:t>infection</a:t>
            </a:r>
            <a:r>
              <a:rPr lang="nl-NL" dirty="0" smtClean="0"/>
              <a:t>:          1.0/100 </a:t>
            </a:r>
            <a:r>
              <a:rPr lang="nl-NL" dirty="0" err="1" smtClean="0"/>
              <a:t>py</a:t>
            </a:r>
            <a:r>
              <a:rPr lang="nl-NL" dirty="0" smtClean="0"/>
              <a:t> (95%CI 0.5-2.2)         (n=6)</a:t>
            </a:r>
          </a:p>
          <a:p>
            <a:pPr>
              <a:buFont typeface="Arial" panose="020B0604020202020204" pitchFamily="34" charset="0"/>
              <a:buChar char="•"/>
            </a:pPr>
            <a:r>
              <a:rPr lang="nl-NL" dirty="0" err="1" smtClean="0"/>
              <a:t>Incidence</a:t>
            </a:r>
            <a:r>
              <a:rPr lang="nl-NL" dirty="0" smtClean="0"/>
              <a:t> of re-</a:t>
            </a:r>
            <a:r>
              <a:rPr lang="nl-NL" dirty="0" err="1" smtClean="0"/>
              <a:t>infection</a:t>
            </a:r>
            <a:r>
              <a:rPr lang="nl-NL" dirty="0" smtClean="0"/>
              <a:t>:                   </a:t>
            </a:r>
            <a:r>
              <a:rPr lang="nl-NL" b="1" dirty="0" smtClean="0"/>
              <a:t>25.5/100 </a:t>
            </a:r>
            <a:r>
              <a:rPr lang="nl-NL" b="1" dirty="0" err="1" smtClean="0"/>
              <a:t>py</a:t>
            </a:r>
            <a:r>
              <a:rPr lang="nl-NL" b="1" dirty="0" smtClean="0"/>
              <a:t> (95%CI 11.5-56.8)</a:t>
            </a:r>
            <a:r>
              <a:rPr lang="nl-NL" dirty="0" smtClean="0"/>
              <a:t>  (n=6)</a:t>
            </a:r>
          </a:p>
          <a:p>
            <a:pPr marL="0" indent="0">
              <a:buNone/>
            </a:pPr>
            <a:endParaRPr lang="nl-NL" dirty="0"/>
          </a:p>
          <a:p>
            <a:pPr marL="0" indent="0">
              <a:buNone/>
            </a:pPr>
            <a:endParaRPr lang="nl-NL" dirty="0"/>
          </a:p>
          <a:p>
            <a:pPr marL="0" indent="0">
              <a:buNone/>
            </a:pPr>
            <a:endParaRPr lang="nl-NL"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924944"/>
            <a:ext cx="4316483"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Users\ehoornenborg\AppData\Local\Microsoft\Windows\Temporary Internet Files\Content.Outlook\SKRUSZSJ\20180613-OverallHCV-31dec17_legend.jpg"/>
          <p:cNvPicPr>
            <a:picLocks noChangeAspect="1" noChangeArrowheads="1"/>
          </p:cNvPicPr>
          <p:nvPr/>
        </p:nvPicPr>
        <p:blipFill rotWithShape="1">
          <a:blip r:embed="rId4">
            <a:extLst>
              <a:ext uri="{28A0092B-C50C-407E-A947-70E740481C1C}">
                <a14:useLocalDpi xmlns:a14="http://schemas.microsoft.com/office/drawing/2010/main" val="0"/>
              </a:ext>
            </a:extLst>
          </a:blip>
          <a:srcRect l="72140" t="9159" r="6372" b="80465"/>
          <a:stretch/>
        </p:blipFill>
        <p:spPr bwMode="auto">
          <a:xfrm>
            <a:off x="683568" y="3265477"/>
            <a:ext cx="970845" cy="4515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605" y="2933716"/>
            <a:ext cx="4288883" cy="386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hoek 10"/>
          <p:cNvSpPr/>
          <p:nvPr/>
        </p:nvSpPr>
        <p:spPr>
          <a:xfrm>
            <a:off x="4586698" y="2490493"/>
            <a:ext cx="633374" cy="4248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411760" y="3717032"/>
            <a:ext cx="2012227" cy="288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p:cNvSpPr/>
          <p:nvPr/>
        </p:nvSpPr>
        <p:spPr>
          <a:xfrm>
            <a:off x="1331640" y="3900685"/>
            <a:ext cx="792088" cy="2408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p:cNvSpPr/>
          <p:nvPr/>
        </p:nvSpPr>
        <p:spPr>
          <a:xfrm>
            <a:off x="7168285" y="3491254"/>
            <a:ext cx="1796203" cy="2746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5940152" y="3265477"/>
            <a:ext cx="940101" cy="297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586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idx="4294967295"/>
          </p:nvPr>
        </p:nvSpPr>
        <p:spPr>
          <a:xfrm>
            <a:off x="-2057" y="59408"/>
            <a:ext cx="9144795" cy="849312"/>
          </a:xfrm>
          <a:solidFill>
            <a:schemeClr val="bg1"/>
          </a:solidFill>
        </p:spPr>
        <p:txBody>
          <a:bodyPr lIns="91440" tIns="45720" rIns="91440" bIns="45720"/>
          <a:lstStyle/>
          <a:p>
            <a:pPr algn="ctr"/>
            <a:r>
              <a:rPr lang="en-US" altLang="nl-NL" sz="2400" b="1" dirty="0" err="1" smtClean="0">
                <a:latin typeface="Corbel" pitchFamily="34" charset="0"/>
              </a:rPr>
              <a:t>Genoype</a:t>
            </a:r>
            <a:r>
              <a:rPr lang="en-US" altLang="nl-NL" sz="2400" b="1" dirty="0" smtClean="0">
                <a:latin typeface="Corbel" pitchFamily="34" charset="0"/>
              </a:rPr>
              <a:t> 1a HCV infections identified at baseline (n=11) and during follow-up (n=9) among  AMPrEP participants, the Netherlands</a:t>
            </a:r>
          </a:p>
        </p:txBody>
      </p:sp>
      <p:pic>
        <p:nvPicPr>
          <p:cNvPr id="4098" name="Picture 2" descr="C:\Users\mprins\AppData\Local\Microsoft\Windows\Temporary Internet Files\Content.Outlook\AUXVXK2S\BoomMLFragment2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16" y="1124744"/>
            <a:ext cx="6481160" cy="559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651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1916832"/>
            <a:ext cx="7596000" cy="1143000"/>
          </a:xfrm>
        </p:spPr>
        <p:txBody>
          <a:bodyPr/>
          <a:lstStyle/>
          <a:p>
            <a:r>
              <a:rPr lang="nl-NL" dirty="0" err="1"/>
              <a:t>D</a:t>
            </a:r>
            <a:r>
              <a:rPr lang="nl-NL" dirty="0" err="1" smtClean="0"/>
              <a:t>iscussion</a:t>
            </a:r>
            <a:r>
              <a:rPr lang="nl-NL" dirty="0" smtClean="0"/>
              <a:t>/</a:t>
            </a:r>
            <a:r>
              <a:rPr lang="nl-NL" dirty="0" err="1" smtClean="0"/>
              <a:t>conclusion</a:t>
            </a:r>
            <a:endParaRPr lang="nl-NL" dirty="0"/>
          </a:p>
        </p:txBody>
      </p:sp>
      <p:sp>
        <p:nvSpPr>
          <p:cNvPr id="3" name="Tijdelijke aanduiding voor inhoud 2"/>
          <p:cNvSpPr>
            <a:spLocks noGrp="1"/>
          </p:cNvSpPr>
          <p:nvPr>
            <p:ph idx="1"/>
          </p:nvPr>
        </p:nvSpPr>
        <p:spPr>
          <a:xfrm>
            <a:off x="899592" y="3284984"/>
            <a:ext cx="7920880" cy="2376263"/>
          </a:xfrm>
        </p:spPr>
        <p:txBody>
          <a:bodyPr/>
          <a:lstStyle/>
          <a:p>
            <a:r>
              <a:rPr lang="nl-NL" dirty="0" smtClean="0"/>
              <a:t>MSM on PrEP at risk </a:t>
            </a:r>
            <a:r>
              <a:rPr lang="nl-NL" dirty="0" err="1" smtClean="0"/>
              <a:t>for</a:t>
            </a:r>
            <a:r>
              <a:rPr lang="nl-NL" dirty="0" smtClean="0"/>
              <a:t> HCV </a:t>
            </a:r>
            <a:r>
              <a:rPr lang="nl-NL" dirty="0" err="1" smtClean="0"/>
              <a:t>infection</a:t>
            </a:r>
            <a:r>
              <a:rPr lang="nl-NL" dirty="0" smtClean="0"/>
              <a:t>: IR </a:t>
            </a:r>
            <a:r>
              <a:rPr lang="nl-NL" dirty="0" smtClean="0"/>
              <a:t>1.9/100 </a:t>
            </a:r>
            <a:r>
              <a:rPr lang="nl-NL" dirty="0" err="1" smtClean="0"/>
              <a:t>py</a:t>
            </a:r>
            <a:endParaRPr lang="nl-NL" dirty="0" smtClean="0"/>
          </a:p>
          <a:p>
            <a:r>
              <a:rPr lang="nl-NL" dirty="0" smtClean="0"/>
              <a:t>High HCV re-</a:t>
            </a:r>
            <a:r>
              <a:rPr lang="nl-NL" dirty="0" err="1" smtClean="0"/>
              <a:t>infection</a:t>
            </a:r>
            <a:r>
              <a:rPr lang="nl-NL" dirty="0" smtClean="0"/>
              <a:t>: IR 25/100 </a:t>
            </a:r>
            <a:r>
              <a:rPr lang="nl-NL" dirty="0" err="1" smtClean="0"/>
              <a:t>py</a:t>
            </a:r>
            <a:endParaRPr lang="nl-NL" dirty="0" smtClean="0"/>
          </a:p>
          <a:p>
            <a:r>
              <a:rPr lang="nl-NL" dirty="0" smtClean="0"/>
              <a:t>HCV </a:t>
            </a:r>
            <a:r>
              <a:rPr lang="nl-NL" dirty="0" err="1"/>
              <a:t>i</a:t>
            </a:r>
            <a:r>
              <a:rPr lang="nl-NL" dirty="0" err="1" smtClean="0"/>
              <a:t>ncidence</a:t>
            </a:r>
            <a:r>
              <a:rPr lang="nl-NL" dirty="0" smtClean="0"/>
              <a:t> </a:t>
            </a:r>
            <a:r>
              <a:rPr lang="nl-NL" dirty="0" err="1" smtClean="0"/>
              <a:t>rates</a:t>
            </a:r>
            <a:r>
              <a:rPr lang="nl-NL" dirty="0" smtClean="0"/>
              <a:t> </a:t>
            </a:r>
            <a:r>
              <a:rPr lang="nl-NL" dirty="0" err="1" smtClean="0"/>
              <a:t>comparable</a:t>
            </a:r>
            <a:r>
              <a:rPr lang="nl-NL" dirty="0"/>
              <a:t> </a:t>
            </a:r>
            <a:r>
              <a:rPr lang="nl-NL" dirty="0" err="1" smtClean="0"/>
              <a:t>to</a:t>
            </a:r>
            <a:r>
              <a:rPr lang="nl-NL" dirty="0" smtClean="0"/>
              <a:t> </a:t>
            </a:r>
            <a:r>
              <a:rPr lang="nl-NL" dirty="0" err="1" smtClean="0"/>
              <a:t>those</a:t>
            </a:r>
            <a:r>
              <a:rPr lang="nl-NL" dirty="0" smtClean="0"/>
              <a:t> in HIV </a:t>
            </a:r>
            <a:r>
              <a:rPr lang="nl-NL" dirty="0" err="1" smtClean="0"/>
              <a:t>positive</a:t>
            </a:r>
            <a:r>
              <a:rPr lang="nl-NL" dirty="0" smtClean="0"/>
              <a:t> MSM</a:t>
            </a:r>
          </a:p>
          <a:p>
            <a:r>
              <a:rPr lang="nl-NL" dirty="0" smtClean="0"/>
              <a:t>High </a:t>
            </a:r>
            <a:r>
              <a:rPr lang="nl-NL" dirty="0" err="1" smtClean="0"/>
              <a:t>degree</a:t>
            </a:r>
            <a:r>
              <a:rPr lang="nl-NL" dirty="0" smtClean="0"/>
              <a:t> of </a:t>
            </a:r>
            <a:r>
              <a:rPr lang="nl-NL" dirty="0" err="1" smtClean="0"/>
              <a:t>phylogenetic</a:t>
            </a:r>
            <a:r>
              <a:rPr lang="nl-NL" dirty="0" smtClean="0"/>
              <a:t> clustering </a:t>
            </a:r>
            <a:r>
              <a:rPr lang="nl-NL" dirty="0" err="1" smtClean="0"/>
              <a:t>between</a:t>
            </a:r>
            <a:r>
              <a:rPr lang="nl-NL" dirty="0" smtClean="0"/>
              <a:t> HIV </a:t>
            </a:r>
            <a:r>
              <a:rPr lang="nl-NL" dirty="0" err="1" smtClean="0"/>
              <a:t>positive</a:t>
            </a:r>
            <a:r>
              <a:rPr lang="nl-NL" dirty="0" smtClean="0"/>
              <a:t> </a:t>
            </a:r>
            <a:r>
              <a:rPr lang="nl-NL" dirty="0" err="1" smtClean="0"/>
              <a:t>and</a:t>
            </a:r>
            <a:r>
              <a:rPr lang="nl-NL" dirty="0" smtClean="0"/>
              <a:t> HIV </a:t>
            </a:r>
            <a:r>
              <a:rPr lang="nl-NL" dirty="0" err="1" smtClean="0"/>
              <a:t>negative</a:t>
            </a:r>
            <a:r>
              <a:rPr lang="nl-NL" dirty="0" smtClean="0"/>
              <a:t> MSM on PrEP </a:t>
            </a:r>
            <a:r>
              <a:rPr lang="nl-NL" dirty="0" err="1" smtClean="0"/>
              <a:t>suggests</a:t>
            </a:r>
            <a:r>
              <a:rPr lang="nl-NL" dirty="0" smtClean="0"/>
              <a:t> shared transmission </a:t>
            </a:r>
            <a:r>
              <a:rPr lang="nl-NL" dirty="0" err="1" smtClean="0"/>
              <a:t>networks</a:t>
            </a:r>
            <a:r>
              <a:rPr lang="nl-NL" dirty="0" smtClean="0"/>
              <a:t> </a:t>
            </a:r>
          </a:p>
          <a:p>
            <a:endParaRPr lang="nl-NL" dirty="0"/>
          </a:p>
          <a:p>
            <a:pPr marL="216000" lvl="1">
              <a:buClr>
                <a:schemeClr val="accent1"/>
              </a:buClr>
              <a:buSzPct val="65000"/>
              <a:buFont typeface="Wingdings" pitchFamily="2" charset="2"/>
              <a:buChar char=""/>
            </a:pPr>
            <a:r>
              <a:rPr lang="nl-NL" dirty="0"/>
              <a:t>Routine </a:t>
            </a:r>
            <a:r>
              <a:rPr lang="nl-NL" dirty="0" smtClean="0"/>
              <a:t>HCV </a:t>
            </a:r>
            <a:r>
              <a:rPr lang="nl-NL" dirty="0" err="1" smtClean="0"/>
              <a:t>testing</a:t>
            </a:r>
            <a:r>
              <a:rPr lang="nl-NL" dirty="0"/>
              <a:t>, prompt treatment </a:t>
            </a:r>
            <a:r>
              <a:rPr lang="nl-NL" dirty="0" err="1"/>
              <a:t>and</a:t>
            </a:r>
            <a:r>
              <a:rPr lang="nl-NL" dirty="0"/>
              <a:t> </a:t>
            </a:r>
            <a:r>
              <a:rPr lang="nl-NL" dirty="0" err="1"/>
              <a:t>interventions</a:t>
            </a:r>
            <a:r>
              <a:rPr lang="nl-NL" dirty="0"/>
              <a:t> </a:t>
            </a:r>
            <a:r>
              <a:rPr lang="nl-NL" dirty="0" err="1" smtClean="0"/>
              <a:t>if</a:t>
            </a:r>
            <a:r>
              <a:rPr lang="nl-NL" dirty="0" smtClean="0"/>
              <a:t> </a:t>
            </a:r>
            <a:r>
              <a:rPr lang="nl-NL" dirty="0" err="1" smtClean="0"/>
              <a:t>needed</a:t>
            </a:r>
            <a:r>
              <a:rPr lang="nl-NL" dirty="0" smtClean="0"/>
              <a:t> </a:t>
            </a:r>
            <a:r>
              <a:rPr lang="nl-NL" dirty="0" err="1" smtClean="0"/>
              <a:t>for</a:t>
            </a:r>
            <a:r>
              <a:rPr lang="nl-NL" dirty="0" smtClean="0"/>
              <a:t> MSM </a:t>
            </a:r>
            <a:r>
              <a:rPr lang="nl-NL" dirty="0" err="1" smtClean="0"/>
              <a:t>starting</a:t>
            </a:r>
            <a:r>
              <a:rPr lang="nl-NL" dirty="0" smtClean="0"/>
              <a:t> </a:t>
            </a:r>
            <a:r>
              <a:rPr lang="nl-NL" dirty="0" err="1" smtClean="0"/>
              <a:t>with</a:t>
            </a:r>
            <a:r>
              <a:rPr lang="nl-NL" dirty="0" smtClean="0"/>
              <a:t> </a:t>
            </a:r>
            <a:r>
              <a:rPr lang="nl-NL" dirty="0" err="1" smtClean="0"/>
              <a:t>and</a:t>
            </a:r>
            <a:r>
              <a:rPr lang="nl-NL" dirty="0" smtClean="0"/>
              <a:t> </a:t>
            </a:r>
            <a:r>
              <a:rPr lang="nl-NL" dirty="0" err="1" smtClean="0"/>
              <a:t>using</a:t>
            </a:r>
            <a:r>
              <a:rPr lang="nl-NL" dirty="0" smtClean="0"/>
              <a:t> PrEP</a:t>
            </a:r>
            <a:endParaRPr lang="nl-NL" dirty="0"/>
          </a:p>
          <a:p>
            <a:endParaRPr lang="nl-NL" dirty="0"/>
          </a:p>
        </p:txBody>
      </p:sp>
      <p:pic>
        <p:nvPicPr>
          <p:cNvPr id="4" name="Picture 2" descr="U:\IZ\Onderzoek\_Gebruikers\EHoornenborg\H-team\HTEAM_logo_staand_PO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7384"/>
            <a:ext cx="2376264" cy="214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2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063" y="332656"/>
            <a:ext cx="7387199" cy="553998"/>
          </a:xfrm>
        </p:spPr>
        <p:txBody>
          <a:bodyPr vert="horz" wrap="square" lIns="0" tIns="0" rIns="0" bIns="0" anchor="t" anchorCtr="0">
            <a:spAutoFit/>
          </a:bodyPr>
          <a:lstStyle/>
          <a:p>
            <a:r>
              <a:rPr lang="en-US" sz="3600" b="1" dirty="0" smtClean="0">
                <a:latin typeface="Roboto" charset="0"/>
                <a:ea typeface="Roboto" charset="0"/>
                <a:cs typeface="Roboto" charset="0"/>
              </a:rPr>
              <a:t>Acknowledgements</a:t>
            </a:r>
            <a:endParaRPr lang="en-US" sz="3600" b="1" dirty="0">
              <a:latin typeface="Roboto" charset="0"/>
              <a:ea typeface="Roboto" charset="0"/>
              <a:cs typeface="Roboto" charset="0"/>
            </a:endParaRPr>
          </a:p>
        </p:txBody>
      </p:sp>
      <p:sp>
        <p:nvSpPr>
          <p:cNvPr id="3" name="Subtitle 2"/>
          <p:cNvSpPr>
            <a:spLocks noGrp="1"/>
          </p:cNvSpPr>
          <p:nvPr>
            <p:ph idx="1"/>
          </p:nvPr>
        </p:nvSpPr>
        <p:spPr>
          <a:xfrm>
            <a:off x="107504" y="2501354"/>
            <a:ext cx="3312368" cy="2769989"/>
          </a:xfrm>
          <a:solidFill>
            <a:schemeClr val="bg1"/>
          </a:solidFill>
        </p:spPr>
        <p:txBody>
          <a:bodyPr wrap="square" lIns="0" tIns="0" rIns="0" bIns="0">
            <a:spAutoFit/>
          </a:bodyPr>
          <a:lstStyle/>
          <a:p>
            <a:pPr marL="0" indent="0">
              <a:buNone/>
            </a:pPr>
            <a:r>
              <a:rPr lang="en-US" sz="2000" dirty="0" err="1" smtClean="0">
                <a:solidFill>
                  <a:srgbClr val="FF0000"/>
                </a:solidFill>
                <a:latin typeface="Roboto" charset="0"/>
                <a:ea typeface="Roboto" charset="0"/>
                <a:cs typeface="Roboto" charset="0"/>
              </a:rPr>
              <a:t>AMPrEP</a:t>
            </a:r>
            <a:r>
              <a:rPr lang="en-US" sz="2000" dirty="0" smtClean="0">
                <a:solidFill>
                  <a:srgbClr val="FF0000"/>
                </a:solidFill>
                <a:latin typeface="Roboto" charset="0"/>
                <a:ea typeface="Roboto" charset="0"/>
                <a:cs typeface="Roboto" charset="0"/>
              </a:rPr>
              <a:t> team</a:t>
            </a:r>
          </a:p>
          <a:p>
            <a:pPr marL="0" indent="0">
              <a:buNone/>
            </a:pPr>
            <a:r>
              <a:rPr lang="en-US" sz="1400" b="1" dirty="0" smtClean="0">
                <a:latin typeface="Roboto" charset="0"/>
                <a:ea typeface="Roboto" charset="0"/>
                <a:cs typeface="Roboto" charset="0"/>
              </a:rPr>
              <a:t>Maria </a:t>
            </a:r>
            <a:r>
              <a:rPr lang="en-US" sz="1400" b="1" dirty="0">
                <a:latin typeface="Roboto" charset="0"/>
                <a:ea typeface="Roboto" charset="0"/>
                <a:cs typeface="Roboto" charset="0"/>
              </a:rPr>
              <a:t>Prins </a:t>
            </a:r>
            <a:r>
              <a:rPr lang="en-US" sz="1400" dirty="0">
                <a:latin typeface="Roboto" charset="0"/>
                <a:ea typeface="Roboto" charset="0"/>
                <a:cs typeface="Roboto" charset="0"/>
              </a:rPr>
              <a:t>and </a:t>
            </a:r>
            <a:r>
              <a:rPr lang="en-US" sz="1400" b="1" dirty="0">
                <a:latin typeface="Roboto" charset="0"/>
                <a:ea typeface="Roboto" charset="0"/>
                <a:cs typeface="Roboto" charset="0"/>
              </a:rPr>
              <a:t>Henry de Vries </a:t>
            </a:r>
            <a:r>
              <a:rPr lang="en-US" sz="1400" dirty="0">
                <a:latin typeface="Roboto" charset="0"/>
                <a:ea typeface="Roboto" charset="0"/>
                <a:cs typeface="Roboto" charset="0"/>
              </a:rPr>
              <a:t>(</a:t>
            </a:r>
            <a:r>
              <a:rPr lang="en-US" sz="1400" dirty="0" smtClean="0">
                <a:latin typeface="Roboto" charset="0"/>
                <a:ea typeface="Roboto" charset="0"/>
                <a:cs typeface="Roboto" charset="0"/>
              </a:rPr>
              <a:t>PI</a:t>
            </a:r>
            <a:r>
              <a:rPr lang="en-US" sz="1600" dirty="0" smtClean="0">
                <a:latin typeface="Roboto" charset="0"/>
                <a:ea typeface="Roboto" charset="0"/>
                <a:cs typeface="Roboto" charset="0"/>
              </a:rPr>
              <a:t>)</a:t>
            </a:r>
          </a:p>
          <a:p>
            <a:pPr marL="0" indent="0" algn="just">
              <a:buNone/>
            </a:pPr>
            <a:r>
              <a:rPr lang="en-US" sz="1200" b="1" dirty="0" smtClean="0">
                <a:latin typeface="Roboto" charset="0"/>
                <a:ea typeface="Roboto" charset="0"/>
                <a:cs typeface="Roboto" charset="0"/>
              </a:rPr>
              <a:t>Roel Achterbergh</a:t>
            </a:r>
            <a:r>
              <a:rPr lang="en-US" sz="1200" dirty="0" smtClean="0">
                <a:latin typeface="Roboto" charset="0"/>
                <a:ea typeface="Roboto" charset="0"/>
                <a:cs typeface="Roboto" charset="0"/>
              </a:rPr>
              <a:t>, Kees de Jong, Ilya Peters,</a:t>
            </a:r>
          </a:p>
          <a:p>
            <a:pPr marL="0" indent="0" algn="just">
              <a:buNone/>
            </a:pPr>
            <a:r>
              <a:rPr lang="en-US" sz="1200" dirty="0" smtClean="0">
                <a:latin typeface="Roboto" charset="0"/>
                <a:ea typeface="Roboto" charset="0"/>
                <a:cs typeface="Roboto" charset="0"/>
              </a:rPr>
              <a:t>Princella </a:t>
            </a:r>
            <a:r>
              <a:rPr lang="en-US" sz="1200" dirty="0" err="1" smtClean="0">
                <a:latin typeface="Roboto" charset="0"/>
                <a:ea typeface="Roboto" charset="0"/>
                <a:cs typeface="Roboto" charset="0"/>
              </a:rPr>
              <a:t>Felippe</a:t>
            </a:r>
            <a:r>
              <a:rPr lang="en-US" sz="1200" dirty="0" smtClean="0">
                <a:latin typeface="Roboto" charset="0"/>
                <a:ea typeface="Roboto" charset="0"/>
                <a:cs typeface="Roboto" charset="0"/>
              </a:rPr>
              <a:t>, Myra van Leeuwen,</a:t>
            </a:r>
          </a:p>
          <a:p>
            <a:pPr marL="0" indent="0" algn="just">
              <a:buNone/>
            </a:pPr>
            <a:r>
              <a:rPr lang="en-US" sz="1200" b="1" dirty="0" smtClean="0">
                <a:solidFill>
                  <a:srgbClr val="000000"/>
                </a:solidFill>
                <a:latin typeface="Roboto" charset="0"/>
                <a:ea typeface="Roboto" charset="0"/>
                <a:cs typeface="Roboto" charset="0"/>
              </a:rPr>
              <a:t>Maarten Schim van der Loeff</a:t>
            </a:r>
            <a:r>
              <a:rPr lang="en-US" sz="1200" dirty="0" smtClean="0">
                <a:solidFill>
                  <a:srgbClr val="000000"/>
                </a:solidFill>
                <a:latin typeface="Roboto" charset="0"/>
                <a:ea typeface="Roboto" charset="0"/>
                <a:cs typeface="Roboto" charset="0"/>
              </a:rPr>
              <a:t>, Udi Davidovich </a:t>
            </a:r>
          </a:p>
          <a:p>
            <a:pPr marL="0" indent="0" algn="just">
              <a:buNone/>
            </a:pPr>
            <a:r>
              <a:rPr lang="en-US" sz="1200" b="1" dirty="0" smtClean="0">
                <a:solidFill>
                  <a:srgbClr val="000000"/>
                </a:solidFill>
                <a:latin typeface="Roboto" charset="0"/>
                <a:ea typeface="Roboto" charset="0"/>
                <a:cs typeface="Roboto" charset="0"/>
              </a:rPr>
              <a:t>Liza Coyer</a:t>
            </a:r>
            <a:r>
              <a:rPr lang="en-US" sz="1200" dirty="0" smtClean="0">
                <a:solidFill>
                  <a:srgbClr val="000000"/>
                </a:solidFill>
                <a:latin typeface="Roboto" charset="0"/>
                <a:ea typeface="Roboto" charset="0"/>
                <a:cs typeface="Roboto" charset="0"/>
              </a:rPr>
              <a:t>, Yvonne van Duijnhoven</a:t>
            </a:r>
          </a:p>
          <a:p>
            <a:pPr marL="0" indent="0" algn="just">
              <a:buNone/>
            </a:pPr>
            <a:r>
              <a:rPr lang="en-US" sz="1200" dirty="0" smtClean="0">
                <a:solidFill>
                  <a:srgbClr val="000000"/>
                </a:solidFill>
                <a:latin typeface="Roboto" charset="0"/>
                <a:ea typeface="Roboto" charset="0"/>
                <a:cs typeface="Roboto" charset="0"/>
              </a:rPr>
              <a:t>Arjan Hogewoning, Gerard Sonder,</a:t>
            </a:r>
          </a:p>
          <a:p>
            <a:pPr marL="0" indent="0" algn="just">
              <a:buNone/>
            </a:pPr>
            <a:r>
              <a:rPr lang="en-US" sz="1200" dirty="0" smtClean="0">
                <a:latin typeface="Roboto" charset="0"/>
                <a:ea typeface="Roboto" charset="0"/>
                <a:cs typeface="Roboto" charset="0"/>
              </a:rPr>
              <a:t>Lia Peters, </a:t>
            </a:r>
            <a:r>
              <a:rPr lang="en-US" sz="1200" dirty="0" smtClean="0">
                <a:latin typeface="Roboto" charset="0"/>
                <a:ea typeface="Roboto" charset="0"/>
                <a:cs typeface="Roboto" charset="0"/>
              </a:rPr>
              <a:t>Titia </a:t>
            </a:r>
            <a:r>
              <a:rPr lang="en-US" sz="1200" dirty="0" smtClean="0">
                <a:latin typeface="Roboto" charset="0"/>
                <a:ea typeface="Roboto" charset="0"/>
                <a:cs typeface="Roboto" charset="0"/>
              </a:rPr>
              <a:t>Heijman, Adriaan Tempert</a:t>
            </a:r>
            <a:endParaRPr lang="en-US" sz="1200" dirty="0">
              <a:latin typeface="Roboto" charset="0"/>
              <a:ea typeface="Roboto" charset="0"/>
              <a:cs typeface="Roboto" charset="0"/>
            </a:endParaRPr>
          </a:p>
          <a:p>
            <a:pPr marL="0" indent="0" algn="just">
              <a:buNone/>
            </a:pPr>
            <a:r>
              <a:rPr lang="en-US" sz="1200" dirty="0" smtClean="0">
                <a:latin typeface="Roboto" charset="0"/>
                <a:ea typeface="Roboto" charset="0"/>
                <a:cs typeface="Roboto" charset="0"/>
              </a:rPr>
              <a:t>Kim </a:t>
            </a:r>
            <a:r>
              <a:rPr lang="en-US" sz="1200" dirty="0">
                <a:latin typeface="Roboto" charset="0"/>
                <a:ea typeface="Roboto" charset="0"/>
                <a:cs typeface="Roboto" charset="0"/>
              </a:rPr>
              <a:t>Visser </a:t>
            </a:r>
            <a:r>
              <a:rPr lang="en-US" sz="1200" dirty="0" smtClean="0">
                <a:latin typeface="Roboto" charset="0"/>
                <a:ea typeface="Roboto" charset="0"/>
                <a:cs typeface="Roboto" charset="0"/>
              </a:rPr>
              <a:t>and Roelien Prins, Marjo Broeren</a:t>
            </a:r>
            <a:endParaRPr lang="en-US" sz="1200" dirty="0">
              <a:latin typeface="Roboto" charset="0"/>
              <a:ea typeface="Roboto" charset="0"/>
              <a:cs typeface="Roboto" charset="0"/>
            </a:endParaRPr>
          </a:p>
          <a:p>
            <a:pPr marL="0" indent="0">
              <a:buNone/>
            </a:pPr>
            <a:endParaRPr lang="en-US" sz="1200" dirty="0" smtClean="0">
              <a:latin typeface="Roboto" charset="0"/>
              <a:ea typeface="Roboto" charset="0"/>
              <a:cs typeface="Roboto" charset="0"/>
            </a:endParaRPr>
          </a:p>
          <a:p>
            <a:pPr marL="0" indent="0">
              <a:buNone/>
            </a:pPr>
            <a:r>
              <a:rPr lang="en-US" sz="1200" dirty="0" smtClean="0">
                <a:latin typeface="Roboto" charset="0"/>
                <a:ea typeface="Roboto" charset="0"/>
                <a:cs typeface="Roboto" charset="0"/>
              </a:rPr>
              <a:t>GGD R&amp;D</a:t>
            </a:r>
          </a:p>
          <a:p>
            <a:pPr marL="0" indent="0">
              <a:buNone/>
            </a:pPr>
            <a:r>
              <a:rPr lang="en-US" sz="1200" dirty="0" err="1" smtClean="0">
                <a:latin typeface="Roboto" charset="0"/>
                <a:ea typeface="Roboto" charset="0"/>
                <a:cs typeface="Roboto" charset="0"/>
              </a:rPr>
              <a:t>ZonMW</a:t>
            </a:r>
            <a:r>
              <a:rPr lang="en-US" sz="1200" dirty="0" smtClean="0">
                <a:latin typeface="Roboto" charset="0"/>
                <a:ea typeface="Roboto" charset="0"/>
                <a:cs typeface="Roboto" charset="0"/>
              </a:rPr>
              <a:t> grant nr 522002003</a:t>
            </a:r>
          </a:p>
          <a:p>
            <a:pPr marL="0" indent="0">
              <a:buNone/>
            </a:pPr>
            <a:r>
              <a:rPr lang="en-US" sz="1200" dirty="0" smtClean="0">
                <a:latin typeface="Roboto" charset="0"/>
                <a:ea typeface="Roboto" charset="0"/>
                <a:cs typeface="Roboto" charset="0"/>
              </a:rPr>
              <a:t>AIDS </a:t>
            </a:r>
            <a:r>
              <a:rPr lang="en-US" sz="1200" dirty="0" err="1" smtClean="0">
                <a:latin typeface="Roboto" charset="0"/>
                <a:ea typeface="Roboto" charset="0"/>
                <a:cs typeface="Roboto" charset="0"/>
              </a:rPr>
              <a:t>fonds</a:t>
            </a:r>
            <a:r>
              <a:rPr lang="en-US" sz="1200" dirty="0" smtClean="0">
                <a:latin typeface="Roboto" charset="0"/>
                <a:ea typeface="Roboto" charset="0"/>
                <a:cs typeface="Roboto" charset="0"/>
              </a:rPr>
              <a:t>, grant nr 2013169</a:t>
            </a:r>
          </a:p>
          <a:p>
            <a:pPr marL="0" indent="0">
              <a:buNone/>
            </a:pPr>
            <a:endParaRPr lang="en-US" sz="1200" dirty="0" smtClean="0">
              <a:solidFill>
                <a:srgbClr val="FF0000"/>
              </a:solidFill>
              <a:latin typeface="Roboto" charset="0"/>
              <a:ea typeface="Roboto" charset="0"/>
              <a:cs typeface="Roboto" charset="0"/>
            </a:endParaRPr>
          </a:p>
        </p:txBody>
      </p:sp>
      <p:sp>
        <p:nvSpPr>
          <p:cNvPr id="4" name="TextBox 3"/>
          <p:cNvSpPr txBox="1"/>
          <p:nvPr/>
        </p:nvSpPr>
        <p:spPr>
          <a:xfrm>
            <a:off x="1761064" y="0"/>
            <a:ext cx="6841069" cy="524933"/>
          </a:xfrm>
          <a:prstGeom prst="rect">
            <a:avLst/>
          </a:prstGeom>
          <a:noFill/>
        </p:spPr>
        <p:txBody>
          <a:bodyPr wrap="square" lIns="0" tIns="0" rIns="216000" bIns="0" rtlCol="0" anchor="ctr" anchorCtr="0">
            <a:noAutofit/>
          </a:bodyPr>
          <a:lstStyle/>
          <a:p>
            <a:pPr algn="r" defTabSz="457200"/>
            <a:endParaRPr lang="en-US" sz="1200" dirty="0">
              <a:solidFill>
                <a:prstClr val="white"/>
              </a:solidFill>
              <a:latin typeface="Roboto Light" charset="0"/>
              <a:ea typeface="Roboto Light" charset="0"/>
              <a:cs typeface="Roboto Light" charset="0"/>
            </a:endParaRPr>
          </a:p>
        </p:txBody>
      </p:sp>
      <p:sp>
        <p:nvSpPr>
          <p:cNvPr id="5" name="TextBox 4"/>
          <p:cNvSpPr txBox="1"/>
          <p:nvPr/>
        </p:nvSpPr>
        <p:spPr>
          <a:xfrm>
            <a:off x="8602132" y="-1"/>
            <a:ext cx="541867" cy="524933"/>
          </a:xfrm>
          <a:prstGeom prst="rect">
            <a:avLst/>
          </a:prstGeom>
          <a:noFill/>
        </p:spPr>
        <p:txBody>
          <a:bodyPr wrap="square" lIns="0" tIns="0" rIns="0" bIns="0" rtlCol="0" anchor="ctr" anchorCtr="0">
            <a:normAutofit/>
          </a:bodyPr>
          <a:lstStyle/>
          <a:p>
            <a:pPr algn="ctr" defTabSz="457200"/>
            <a:r>
              <a:rPr lang="en-US" sz="1000" b="1" dirty="0" smtClean="0">
                <a:solidFill>
                  <a:prstClr val="white"/>
                </a:solidFill>
                <a:latin typeface="Roboto" charset="0"/>
                <a:ea typeface="Roboto" charset="0"/>
                <a:cs typeface="Roboto" charset="0"/>
              </a:rPr>
              <a:t>4/6</a:t>
            </a:r>
            <a:endParaRPr lang="en-US" sz="1000" b="1" dirty="0">
              <a:solidFill>
                <a:prstClr val="white"/>
              </a:solidFill>
              <a:latin typeface="Roboto" charset="0"/>
              <a:ea typeface="Roboto" charset="0"/>
              <a:cs typeface="Roboto" charset="0"/>
            </a:endParaRPr>
          </a:p>
        </p:txBody>
      </p:sp>
      <p:pic>
        <p:nvPicPr>
          <p:cNvPr id="1026" name="Picture 2" descr="C:\Users\ehoornenborg\AppData\Local\Microsoft\Windows\Temporary Internet Files\Content.Outlook\NYAN0LCN\IMG_05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9362" y="3704947"/>
            <a:ext cx="3612775" cy="2709581"/>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5590117" y="2798790"/>
            <a:ext cx="3807883" cy="77354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dirty="0" smtClean="0">
              <a:solidFill>
                <a:srgbClr val="FF0000"/>
              </a:solidFill>
              <a:latin typeface="Roboto" charset="0"/>
              <a:ea typeface="Roboto" charset="0"/>
              <a:cs typeface="Roboto" charset="0"/>
            </a:endParaRPr>
          </a:p>
          <a:p>
            <a:pPr marL="0" indent="0">
              <a:buFont typeface="Arial" panose="020B0604020202020204" pitchFamily="34" charset="0"/>
              <a:buNone/>
            </a:pPr>
            <a:endParaRPr lang="en-US" sz="3200" dirty="0">
              <a:solidFill>
                <a:srgbClr val="FF0000"/>
              </a:solidFill>
              <a:latin typeface="Roboto" charset="0"/>
              <a:ea typeface="Roboto" charset="0"/>
              <a:cs typeface="Roboto" charset="0"/>
            </a:endParaRPr>
          </a:p>
        </p:txBody>
      </p:sp>
      <p:sp>
        <p:nvSpPr>
          <p:cNvPr id="6" name="TextBox 5"/>
          <p:cNvSpPr txBox="1"/>
          <p:nvPr/>
        </p:nvSpPr>
        <p:spPr>
          <a:xfrm>
            <a:off x="814107" y="1337488"/>
            <a:ext cx="5776757" cy="1107996"/>
          </a:xfrm>
          <a:prstGeom prst="rect">
            <a:avLst/>
          </a:prstGeom>
          <a:noFill/>
        </p:spPr>
        <p:txBody>
          <a:bodyPr wrap="square" rtlCol="0">
            <a:spAutoFit/>
          </a:bodyPr>
          <a:lstStyle/>
          <a:p>
            <a:pPr defTabSz="457200"/>
            <a:r>
              <a:rPr lang="en-US" sz="2400" dirty="0" smtClean="0">
                <a:solidFill>
                  <a:srgbClr val="000000"/>
                </a:solidFill>
                <a:latin typeface="Roboto"/>
                <a:ea typeface="Roboto"/>
              </a:rPr>
              <a:t>Dept. of Infectious Diseases</a:t>
            </a:r>
          </a:p>
          <a:p>
            <a:pPr defTabSz="457200"/>
            <a:r>
              <a:rPr lang="en-US" sz="2400" dirty="0" smtClean="0">
                <a:solidFill>
                  <a:srgbClr val="FF0000"/>
                </a:solidFill>
                <a:latin typeface="Roboto"/>
                <a:ea typeface="Roboto"/>
              </a:rPr>
              <a:t>GGD Amsterdam</a:t>
            </a:r>
            <a:endParaRPr lang="en-US" sz="2400" dirty="0">
              <a:solidFill>
                <a:srgbClr val="FF0000"/>
              </a:solidFill>
              <a:latin typeface="Roboto"/>
              <a:ea typeface="Roboto"/>
            </a:endParaRPr>
          </a:p>
          <a:p>
            <a:pPr defTabSz="457200"/>
            <a:endParaRPr lang="en-US" dirty="0">
              <a:solidFill>
                <a:prstClr val="black"/>
              </a:solidFill>
            </a:endParaRPr>
          </a:p>
        </p:txBody>
      </p:sp>
      <p:sp>
        <p:nvSpPr>
          <p:cNvPr id="8" name="TextBox 7"/>
          <p:cNvSpPr txBox="1"/>
          <p:nvPr/>
        </p:nvSpPr>
        <p:spPr>
          <a:xfrm>
            <a:off x="7264400" y="3933056"/>
            <a:ext cx="1879600" cy="1723549"/>
          </a:xfrm>
          <a:prstGeom prst="rect">
            <a:avLst/>
          </a:prstGeom>
          <a:noFill/>
        </p:spPr>
        <p:txBody>
          <a:bodyPr wrap="square" rtlCol="0">
            <a:spAutoFit/>
          </a:bodyPr>
          <a:lstStyle/>
          <a:p>
            <a:pPr defTabSz="457200"/>
            <a:r>
              <a:rPr lang="en-US" sz="2000" dirty="0" err="1">
                <a:solidFill>
                  <a:prstClr val="black"/>
                </a:solidFill>
                <a:latin typeface="Roboto" charset="0"/>
                <a:ea typeface="Roboto" charset="0"/>
                <a:cs typeface="Roboto" charset="0"/>
              </a:rPr>
              <a:t>Sanquin</a:t>
            </a:r>
            <a:endParaRPr lang="en-US" sz="2000" dirty="0">
              <a:solidFill>
                <a:prstClr val="black"/>
              </a:solidFill>
              <a:latin typeface="Roboto" charset="0"/>
              <a:ea typeface="Roboto" charset="0"/>
              <a:cs typeface="Roboto" charset="0"/>
            </a:endParaRPr>
          </a:p>
          <a:p>
            <a:pPr defTabSz="457200"/>
            <a:r>
              <a:rPr lang="en-US" sz="1400" b="1" dirty="0" smtClean="0">
                <a:solidFill>
                  <a:prstClr val="black"/>
                </a:solidFill>
                <a:latin typeface="Roboto" charset="0"/>
                <a:ea typeface="Roboto" charset="0"/>
                <a:cs typeface="Roboto" charset="0"/>
              </a:rPr>
              <a:t>Thijs van de </a:t>
            </a:r>
            <a:r>
              <a:rPr lang="en-US" sz="1400" b="1" dirty="0" err="1" smtClean="0">
                <a:solidFill>
                  <a:prstClr val="black"/>
                </a:solidFill>
                <a:latin typeface="Roboto" charset="0"/>
                <a:ea typeface="Roboto" charset="0"/>
                <a:cs typeface="Roboto" charset="0"/>
              </a:rPr>
              <a:t>Laar</a:t>
            </a:r>
            <a:endParaRPr lang="en-US" sz="1400" b="1" dirty="0" smtClean="0">
              <a:solidFill>
                <a:prstClr val="black"/>
              </a:solidFill>
              <a:latin typeface="Roboto" charset="0"/>
              <a:ea typeface="Roboto" charset="0"/>
              <a:cs typeface="Roboto" charset="0"/>
            </a:endParaRPr>
          </a:p>
          <a:p>
            <a:pPr defTabSz="457200"/>
            <a:endParaRPr lang="en-US" sz="1400" dirty="0" smtClean="0">
              <a:solidFill>
                <a:prstClr val="black"/>
              </a:solidFill>
              <a:latin typeface="Roboto" charset="0"/>
              <a:ea typeface="Roboto" charset="0"/>
              <a:cs typeface="Roboto" charset="0"/>
            </a:endParaRPr>
          </a:p>
          <a:p>
            <a:pPr defTabSz="457200"/>
            <a:r>
              <a:rPr lang="en-US" sz="2000" dirty="0" smtClean="0">
                <a:solidFill>
                  <a:prstClr val="black"/>
                </a:solidFill>
                <a:latin typeface="Roboto" charset="0"/>
                <a:ea typeface="Roboto" charset="0"/>
                <a:cs typeface="Roboto" charset="0"/>
              </a:rPr>
              <a:t>RIVM</a:t>
            </a:r>
          </a:p>
          <a:p>
            <a:pPr defTabSz="457200"/>
            <a:r>
              <a:rPr lang="en-US" sz="1200" dirty="0" err="1" smtClean="0">
                <a:solidFill>
                  <a:prstClr val="black"/>
                </a:solidFill>
                <a:latin typeface="Roboto" charset="0"/>
                <a:ea typeface="Roboto" charset="0"/>
                <a:cs typeface="Roboto" charset="0"/>
              </a:rPr>
              <a:t>Ardine</a:t>
            </a:r>
            <a:r>
              <a:rPr lang="en-US" sz="1200" dirty="0" smtClean="0">
                <a:solidFill>
                  <a:prstClr val="black"/>
                </a:solidFill>
                <a:latin typeface="Roboto" charset="0"/>
                <a:ea typeface="Roboto" charset="0"/>
                <a:cs typeface="Roboto" charset="0"/>
              </a:rPr>
              <a:t> de Wit</a:t>
            </a:r>
          </a:p>
          <a:p>
            <a:pPr defTabSz="457200"/>
            <a:r>
              <a:rPr lang="en-US" sz="1200" dirty="0" smtClean="0">
                <a:solidFill>
                  <a:prstClr val="black"/>
                </a:solidFill>
                <a:latin typeface="Roboto" charset="0"/>
                <a:ea typeface="Roboto" charset="0"/>
                <a:cs typeface="Roboto" charset="0"/>
              </a:rPr>
              <a:t>Maria </a:t>
            </a:r>
            <a:r>
              <a:rPr lang="en-US" sz="1200" dirty="0" err="1" smtClean="0">
                <a:solidFill>
                  <a:prstClr val="black"/>
                </a:solidFill>
                <a:latin typeface="Roboto" charset="0"/>
                <a:ea typeface="Roboto" charset="0"/>
                <a:cs typeface="Roboto" charset="0"/>
              </a:rPr>
              <a:t>Xiridou</a:t>
            </a:r>
            <a:endParaRPr lang="en-US" sz="1200" dirty="0" smtClean="0">
              <a:solidFill>
                <a:prstClr val="black"/>
              </a:solidFill>
              <a:latin typeface="Roboto" charset="0"/>
              <a:ea typeface="Roboto" charset="0"/>
              <a:cs typeface="Roboto" charset="0"/>
            </a:endParaRPr>
          </a:p>
          <a:p>
            <a:pPr defTabSz="457200"/>
            <a:r>
              <a:rPr lang="en-US" sz="1200" dirty="0" err="1" smtClean="0">
                <a:solidFill>
                  <a:prstClr val="black"/>
                </a:solidFill>
                <a:latin typeface="Roboto" charset="0"/>
                <a:ea typeface="Roboto" charset="0"/>
                <a:cs typeface="Roboto" charset="0"/>
              </a:rPr>
              <a:t>Silke</a:t>
            </a:r>
            <a:r>
              <a:rPr lang="en-US" sz="1200" dirty="0" smtClean="0">
                <a:solidFill>
                  <a:prstClr val="black"/>
                </a:solidFill>
                <a:latin typeface="Roboto" charset="0"/>
                <a:ea typeface="Roboto" charset="0"/>
                <a:cs typeface="Roboto" charset="0"/>
              </a:rPr>
              <a:t> David</a:t>
            </a:r>
            <a:endParaRPr lang="en-US" sz="1200" dirty="0">
              <a:solidFill>
                <a:prstClr val="black"/>
              </a:solidFill>
              <a:latin typeface="Roboto" charset="0"/>
              <a:ea typeface="Roboto" charset="0"/>
              <a:cs typeface="Roboto" charset="0"/>
            </a:endParaRPr>
          </a:p>
        </p:txBody>
      </p:sp>
      <p:sp>
        <p:nvSpPr>
          <p:cNvPr id="9" name="TextBox 8"/>
          <p:cNvSpPr txBox="1"/>
          <p:nvPr/>
        </p:nvSpPr>
        <p:spPr>
          <a:xfrm>
            <a:off x="7264399" y="1737599"/>
            <a:ext cx="1608666" cy="1908215"/>
          </a:xfrm>
          <a:prstGeom prst="rect">
            <a:avLst/>
          </a:prstGeom>
          <a:noFill/>
        </p:spPr>
        <p:txBody>
          <a:bodyPr wrap="square" rtlCol="0">
            <a:spAutoFit/>
          </a:bodyPr>
          <a:lstStyle/>
          <a:p>
            <a:pPr defTabSz="457200"/>
            <a:r>
              <a:rPr lang="en-US" sz="2000" dirty="0" smtClean="0">
                <a:solidFill>
                  <a:srgbClr val="000000"/>
                </a:solidFill>
                <a:latin typeface="Roboto"/>
                <a:ea typeface="Roboto"/>
              </a:rPr>
              <a:t>Laboratory</a:t>
            </a:r>
            <a:endParaRPr lang="en-US" sz="2000" dirty="0">
              <a:solidFill>
                <a:srgbClr val="000000"/>
              </a:solidFill>
              <a:latin typeface="Roboto"/>
              <a:ea typeface="Roboto"/>
            </a:endParaRPr>
          </a:p>
          <a:p>
            <a:pPr defTabSz="457200"/>
            <a:r>
              <a:rPr lang="en-US" sz="1400" dirty="0" smtClean="0">
                <a:solidFill>
                  <a:prstClr val="black"/>
                </a:solidFill>
                <a:latin typeface="Roboto" charset="0"/>
                <a:ea typeface="Roboto" charset="0"/>
                <a:cs typeface="Roboto" charset="0"/>
              </a:rPr>
              <a:t>Paul </a:t>
            </a:r>
            <a:r>
              <a:rPr lang="en-US" sz="1400" dirty="0">
                <a:solidFill>
                  <a:prstClr val="black"/>
                </a:solidFill>
                <a:latin typeface="Roboto" charset="0"/>
                <a:ea typeface="Roboto" charset="0"/>
                <a:cs typeface="Roboto" charset="0"/>
              </a:rPr>
              <a:t>Oostvogel</a:t>
            </a:r>
          </a:p>
          <a:p>
            <a:pPr defTabSz="457200"/>
            <a:r>
              <a:rPr lang="en-US" sz="1200" b="1" dirty="0">
                <a:solidFill>
                  <a:prstClr val="black"/>
                </a:solidFill>
                <a:latin typeface="Roboto" charset="0"/>
                <a:ea typeface="Roboto" charset="0"/>
                <a:cs typeface="Roboto" charset="0"/>
              </a:rPr>
              <a:t>Sylvia </a:t>
            </a:r>
            <a:r>
              <a:rPr lang="en-US" sz="1200" b="1" dirty="0" err="1">
                <a:solidFill>
                  <a:prstClr val="black"/>
                </a:solidFill>
                <a:latin typeface="Roboto" charset="0"/>
                <a:ea typeface="Roboto" charset="0"/>
                <a:cs typeface="Roboto" charset="0"/>
              </a:rPr>
              <a:t>Bruisten</a:t>
            </a:r>
            <a:endParaRPr lang="en-US" sz="1200" b="1" dirty="0">
              <a:solidFill>
                <a:prstClr val="black"/>
              </a:solidFill>
              <a:latin typeface="Roboto" charset="0"/>
              <a:ea typeface="Roboto" charset="0"/>
              <a:cs typeface="Roboto" charset="0"/>
            </a:endParaRPr>
          </a:p>
          <a:p>
            <a:pPr defTabSz="457200"/>
            <a:r>
              <a:rPr lang="en-US" sz="1200" dirty="0" err="1">
                <a:solidFill>
                  <a:prstClr val="black"/>
                </a:solidFill>
                <a:latin typeface="Roboto" charset="0"/>
                <a:ea typeface="Roboto" charset="0"/>
                <a:cs typeface="Roboto" charset="0"/>
              </a:rPr>
              <a:t>Ineke</a:t>
            </a:r>
            <a:r>
              <a:rPr lang="en-US" sz="1200" dirty="0">
                <a:solidFill>
                  <a:prstClr val="black"/>
                </a:solidFill>
                <a:latin typeface="Roboto" charset="0"/>
                <a:ea typeface="Roboto" charset="0"/>
                <a:cs typeface="Roboto" charset="0"/>
              </a:rPr>
              <a:t> </a:t>
            </a:r>
            <a:r>
              <a:rPr lang="en-US" sz="1200" dirty="0" err="1">
                <a:solidFill>
                  <a:prstClr val="black"/>
                </a:solidFill>
                <a:latin typeface="Roboto" charset="0"/>
                <a:ea typeface="Roboto" charset="0"/>
                <a:cs typeface="Roboto" charset="0"/>
              </a:rPr>
              <a:t>Linde</a:t>
            </a:r>
            <a:endParaRPr lang="en-US" sz="1200" dirty="0">
              <a:solidFill>
                <a:prstClr val="black"/>
              </a:solidFill>
              <a:latin typeface="Roboto" charset="0"/>
              <a:ea typeface="Roboto" charset="0"/>
              <a:cs typeface="Roboto" charset="0"/>
            </a:endParaRPr>
          </a:p>
          <a:p>
            <a:pPr defTabSz="457200"/>
            <a:r>
              <a:rPr lang="en-US" sz="1200" dirty="0">
                <a:solidFill>
                  <a:prstClr val="black"/>
                </a:solidFill>
                <a:latin typeface="Roboto" charset="0"/>
                <a:ea typeface="Roboto" charset="0"/>
                <a:cs typeface="Roboto" charset="0"/>
              </a:rPr>
              <a:t>Karin Adams</a:t>
            </a:r>
          </a:p>
          <a:p>
            <a:pPr defTabSz="457200"/>
            <a:r>
              <a:rPr lang="en-US" sz="1200" dirty="0" err="1">
                <a:solidFill>
                  <a:prstClr val="black"/>
                </a:solidFill>
                <a:latin typeface="Roboto" charset="0"/>
                <a:ea typeface="Roboto" charset="0"/>
                <a:cs typeface="Roboto" charset="0"/>
              </a:rPr>
              <a:t>Dewi</a:t>
            </a:r>
            <a:r>
              <a:rPr lang="en-US" sz="1200" dirty="0">
                <a:solidFill>
                  <a:prstClr val="black"/>
                </a:solidFill>
                <a:latin typeface="Roboto" charset="0"/>
                <a:ea typeface="Roboto" charset="0"/>
                <a:cs typeface="Roboto" charset="0"/>
              </a:rPr>
              <a:t> </a:t>
            </a:r>
            <a:r>
              <a:rPr lang="en-US" sz="1200" dirty="0" err="1">
                <a:solidFill>
                  <a:prstClr val="black"/>
                </a:solidFill>
                <a:latin typeface="Roboto" charset="0"/>
                <a:ea typeface="Roboto" charset="0"/>
                <a:cs typeface="Roboto" charset="0"/>
              </a:rPr>
              <a:t>Usmany</a:t>
            </a:r>
            <a:endParaRPr lang="en-US" sz="1200" dirty="0">
              <a:solidFill>
                <a:prstClr val="black"/>
              </a:solidFill>
              <a:latin typeface="Roboto" charset="0"/>
              <a:ea typeface="Roboto" charset="0"/>
              <a:cs typeface="Roboto" charset="0"/>
            </a:endParaRPr>
          </a:p>
          <a:p>
            <a:pPr defTabSz="457200"/>
            <a:r>
              <a:rPr lang="en-US" sz="1200" dirty="0">
                <a:solidFill>
                  <a:prstClr val="black"/>
                </a:solidFill>
                <a:latin typeface="Roboto" charset="0"/>
                <a:ea typeface="Roboto" charset="0"/>
                <a:cs typeface="Roboto" charset="0"/>
              </a:rPr>
              <a:t>Homeyra Amir </a:t>
            </a:r>
            <a:endParaRPr lang="en-US" sz="1200" dirty="0" smtClean="0">
              <a:solidFill>
                <a:prstClr val="black"/>
              </a:solidFill>
              <a:latin typeface="Roboto" charset="0"/>
              <a:ea typeface="Roboto" charset="0"/>
              <a:cs typeface="Roboto" charset="0"/>
            </a:endParaRPr>
          </a:p>
          <a:p>
            <a:pPr defTabSz="457200"/>
            <a:r>
              <a:rPr lang="en-US" sz="1200" dirty="0" smtClean="0">
                <a:solidFill>
                  <a:prstClr val="black"/>
                </a:solidFill>
                <a:latin typeface="Roboto" charset="0"/>
                <a:ea typeface="Roboto" charset="0"/>
                <a:cs typeface="Roboto" charset="0"/>
              </a:rPr>
              <a:t>Khosravi </a:t>
            </a:r>
            <a:r>
              <a:rPr lang="en-US" sz="1200" dirty="0" err="1">
                <a:solidFill>
                  <a:prstClr val="black"/>
                </a:solidFill>
                <a:latin typeface="Roboto" charset="0"/>
                <a:ea typeface="Roboto" charset="0"/>
                <a:cs typeface="Roboto" charset="0"/>
              </a:rPr>
              <a:t>Agchay</a:t>
            </a:r>
            <a:endParaRPr lang="en-US" sz="1200" dirty="0">
              <a:solidFill>
                <a:prstClr val="black"/>
              </a:solidFill>
              <a:latin typeface="Roboto" charset="0"/>
              <a:ea typeface="Roboto" charset="0"/>
              <a:cs typeface="Roboto" charset="0"/>
            </a:endParaRPr>
          </a:p>
          <a:p>
            <a:pPr defTabSz="457200"/>
            <a:r>
              <a:rPr lang="en-US" sz="1200" dirty="0" smtClean="0">
                <a:solidFill>
                  <a:prstClr val="black"/>
                </a:solidFill>
                <a:latin typeface="Roboto" charset="0"/>
                <a:ea typeface="Roboto" charset="0"/>
                <a:cs typeface="Roboto" charset="0"/>
              </a:rPr>
              <a:t>All </a:t>
            </a:r>
            <a:r>
              <a:rPr lang="en-US" sz="1200" dirty="0" err="1" smtClean="0">
                <a:solidFill>
                  <a:prstClr val="black"/>
                </a:solidFill>
                <a:latin typeface="Roboto" charset="0"/>
                <a:ea typeface="Roboto" charset="0"/>
                <a:cs typeface="Roboto" charset="0"/>
              </a:rPr>
              <a:t>analists</a:t>
            </a:r>
            <a:endParaRPr lang="en-US" sz="1200" dirty="0">
              <a:solidFill>
                <a:prstClr val="black"/>
              </a:solidFill>
              <a:latin typeface="Roboto" charset="0"/>
              <a:ea typeface="Roboto" charset="0"/>
              <a:cs typeface="Roboto" charset="0"/>
            </a:endParaRPr>
          </a:p>
        </p:txBody>
      </p:sp>
      <p:sp>
        <p:nvSpPr>
          <p:cNvPr id="10" name="TextBox 9"/>
          <p:cNvSpPr txBox="1"/>
          <p:nvPr/>
        </p:nvSpPr>
        <p:spPr>
          <a:xfrm>
            <a:off x="4003674" y="3058616"/>
            <a:ext cx="2724150" cy="646331"/>
          </a:xfrm>
          <a:prstGeom prst="rect">
            <a:avLst/>
          </a:prstGeom>
          <a:noFill/>
        </p:spPr>
        <p:txBody>
          <a:bodyPr wrap="square" rtlCol="0">
            <a:spAutoFit/>
          </a:bodyPr>
          <a:lstStyle/>
          <a:p>
            <a:pPr defTabSz="457200"/>
            <a:r>
              <a:rPr lang="en-US" dirty="0" smtClean="0">
                <a:solidFill>
                  <a:prstClr val="black"/>
                </a:solidFill>
              </a:rPr>
              <a:t>All H-TEAM colleagues </a:t>
            </a:r>
          </a:p>
          <a:p>
            <a:pPr defTabSz="457200"/>
            <a:r>
              <a:rPr lang="en-US" dirty="0" smtClean="0">
                <a:solidFill>
                  <a:prstClr val="black"/>
                </a:solidFill>
              </a:rPr>
              <a:t>All H-TEAM funders</a:t>
            </a:r>
            <a:endParaRPr lang="en-US" dirty="0">
              <a:solidFill>
                <a:prstClr val="black"/>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6356373"/>
            <a:ext cx="1124745" cy="3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0553" y="6394287"/>
            <a:ext cx="781707" cy="37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3559362" y="2260818"/>
            <a:ext cx="303150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457200"/>
            <a:r>
              <a:rPr lang="nl-NL" b="1" dirty="0" err="1" smtClean="0">
                <a:solidFill>
                  <a:srgbClr val="000000"/>
                </a:solidFill>
              </a:rPr>
              <a:t>All</a:t>
            </a:r>
            <a:r>
              <a:rPr lang="nl-NL" b="1" dirty="0" smtClean="0">
                <a:solidFill>
                  <a:srgbClr val="000000"/>
                </a:solidFill>
              </a:rPr>
              <a:t> AMPrEP </a:t>
            </a:r>
            <a:r>
              <a:rPr lang="nl-NL" b="1" dirty="0" err="1" smtClean="0">
                <a:solidFill>
                  <a:srgbClr val="000000"/>
                </a:solidFill>
              </a:rPr>
              <a:t>participants</a:t>
            </a:r>
            <a:endParaRPr lang="nl-NL" b="1" dirty="0">
              <a:solidFill>
                <a:srgbClr val="000000"/>
              </a:solidFill>
            </a:endParaRPr>
          </a:p>
        </p:txBody>
      </p:sp>
      <p:pic>
        <p:nvPicPr>
          <p:cNvPr id="15" name="Picture 2" descr="U:\IZ\Onderzoek\_Gebruikers\EHoornenborg\H-team\HTEAM_logo_staand_POS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2031" y="43809"/>
            <a:ext cx="1751969"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24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0.xml><?xml version="1.0" encoding="utf-8"?>
<a:theme xmlns:a="http://schemas.openxmlformats.org/drawingml/2006/main" name="3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1.xml><?xml version="1.0" encoding="utf-8"?>
<a:theme xmlns:a="http://schemas.openxmlformats.org/drawingml/2006/main" name="Template SHM PPT_FINAL">
  <a:themeElements>
    <a:clrScheme name="">
      <a:dk1>
        <a:srgbClr val="003074"/>
      </a:dk1>
      <a:lt1>
        <a:srgbClr val="FFFFFF"/>
      </a:lt1>
      <a:dk2>
        <a:srgbClr val="000000"/>
      </a:dk2>
      <a:lt2>
        <a:srgbClr val="808080"/>
      </a:lt2>
      <a:accent1>
        <a:srgbClr val="ED1C24"/>
      </a:accent1>
      <a:accent2>
        <a:srgbClr val="619BCF"/>
      </a:accent2>
      <a:accent3>
        <a:srgbClr val="FFFFFF"/>
      </a:accent3>
      <a:accent4>
        <a:srgbClr val="002762"/>
      </a:accent4>
      <a:accent5>
        <a:srgbClr val="F4ABAC"/>
      </a:accent5>
      <a:accent6>
        <a:srgbClr val="578CBB"/>
      </a:accent6>
      <a:hlink>
        <a:srgbClr val="009999"/>
      </a:hlink>
      <a:folHlink>
        <a:srgbClr val="99CC00"/>
      </a:folHlink>
    </a:clrScheme>
    <a:fontScheme name="4_Standaardontwerp">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3.xml><?xml version="1.0" encoding="utf-8"?>
<a:theme xmlns:a="http://schemas.openxmlformats.org/drawingml/2006/main" name="5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4.xml><?xml version="1.0" encoding="utf-8"?>
<a:theme xmlns:a="http://schemas.openxmlformats.org/drawingml/2006/main" name="2_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5.xml><?xml version="1.0" encoding="utf-8"?>
<a:theme xmlns:a="http://schemas.openxmlformats.org/drawingml/2006/main" name="8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6.xml><?xml version="1.0" encoding="utf-8"?>
<a:theme xmlns:a="http://schemas.openxmlformats.org/drawingml/2006/main" name="1_Custom Design">
  <a:themeElements>
    <a:clrScheme name="GIL speaker tour">
      <a:dk1>
        <a:sysClr val="windowText" lastClr="000000"/>
      </a:dk1>
      <a:lt1>
        <a:sysClr val="window" lastClr="FFFFFF"/>
      </a:lt1>
      <a:dk2>
        <a:srgbClr val="000000"/>
      </a:dk2>
      <a:lt2>
        <a:srgbClr val="EEECE1"/>
      </a:lt2>
      <a:accent1>
        <a:srgbClr val="242B62"/>
      </a:accent1>
      <a:accent2>
        <a:srgbClr val="4FA2CE"/>
      </a:accent2>
      <a:accent3>
        <a:srgbClr val="FF9933"/>
      </a:accent3>
      <a:accent4>
        <a:srgbClr val="993366"/>
      </a:accent4>
      <a:accent5>
        <a:srgbClr val="339F38"/>
      </a:accent5>
      <a:accent6>
        <a:srgbClr val="CC00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8.xml><?xml version="1.0" encoding="utf-8"?>
<a:theme xmlns:a="http://schemas.openxmlformats.org/drawingml/2006/main" name="presentatie adviesraa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9.xml><?xml version="1.0" encoding="utf-8"?>
<a:theme xmlns:a="http://schemas.openxmlformats.org/drawingml/2006/main" name="1_presentatie adviesraa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xml><?xml version="1.0" encoding="utf-8"?>
<a:theme xmlns:a="http://schemas.openxmlformats.org/drawingml/2006/main" name="1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0.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4.xml><?xml version="1.0" encoding="utf-8"?>
<a:theme xmlns:a="http://schemas.openxmlformats.org/drawingml/2006/main" name="1_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5.xml><?xml version="1.0" encoding="utf-8"?>
<a:theme xmlns:a="http://schemas.openxmlformats.org/drawingml/2006/main" name="hsy-seal">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7.xml><?xml version="1.0" encoding="utf-8"?>
<a:theme xmlns:a="http://schemas.openxmlformats.org/drawingml/2006/main" name="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8.xml><?xml version="1.0" encoding="utf-8"?>
<a:theme xmlns:a="http://schemas.openxmlformats.org/drawingml/2006/main" name="1_hsy-seal">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template_Presentatie Gemeente Amsterdam GGD</Template>
  <TotalTime>4521</TotalTime>
  <Words>641</Words>
  <Application>Microsoft Office PowerPoint</Application>
  <PresentationFormat>Diavoorstelling (4:3)</PresentationFormat>
  <Paragraphs>95</Paragraphs>
  <Slides>7</Slides>
  <Notes>7</Notes>
  <HiddenSlides>0</HiddenSlides>
  <MMClips>0</MMClips>
  <ScaleCrop>false</ScaleCrop>
  <HeadingPairs>
    <vt:vector size="4" baseType="variant">
      <vt:variant>
        <vt:lpstr>Thema</vt:lpstr>
      </vt:variant>
      <vt:variant>
        <vt:i4>19</vt:i4>
      </vt:variant>
      <vt:variant>
        <vt:lpstr>Diatitels</vt:lpstr>
      </vt:variant>
      <vt:variant>
        <vt:i4>7</vt:i4>
      </vt:variant>
    </vt:vector>
  </HeadingPairs>
  <TitlesOfParts>
    <vt:vector size="26" baseType="lpstr">
      <vt:lpstr>template_Presentatie Gemeente Amsterdam GGD</vt:lpstr>
      <vt:lpstr>1_template_Presentatie Gemeente Amsterdam GGD</vt:lpstr>
      <vt:lpstr>2_template_Presentatie Gemeente Amsterdam GGD</vt:lpstr>
      <vt:lpstr>1_Gemeente Amsterdam</vt:lpstr>
      <vt:lpstr>hsy-seal</vt:lpstr>
      <vt:lpstr>12_template_Presentatie Gemeente Amsterdam GGD</vt:lpstr>
      <vt:lpstr>Gemeente Amsterdam</vt:lpstr>
      <vt:lpstr>1_hsy-seal</vt:lpstr>
      <vt:lpstr>5_Gemeente Amsterdam</vt:lpstr>
      <vt:lpstr>3_template_Presentatie Gemeente Amsterdam GGD</vt:lpstr>
      <vt:lpstr>Template SHM PPT_FINAL</vt:lpstr>
      <vt:lpstr>4_template_Presentatie Gemeente Amsterdam GGD</vt:lpstr>
      <vt:lpstr>5_template_Presentatie Gemeente Amsterdam GGD</vt:lpstr>
      <vt:lpstr>2_Gemeente Amsterdam</vt:lpstr>
      <vt:lpstr>8_template_Presentatie Gemeente Amsterdam GGD</vt:lpstr>
      <vt:lpstr>1_Custom Design</vt:lpstr>
      <vt:lpstr>6_template_Presentatie Gemeente Amsterdam GGD</vt:lpstr>
      <vt:lpstr>presentatie adviesraad</vt:lpstr>
      <vt:lpstr>1_presentatie adviesraad</vt:lpstr>
      <vt:lpstr>High incidence of HCV (re-)infections among PrEP users in the Netherlands: implications for prevention, monitoring and treatment   </vt:lpstr>
      <vt:lpstr>Disclosures</vt:lpstr>
      <vt:lpstr>Methods</vt:lpstr>
      <vt:lpstr>PowerPoint-presentatie</vt:lpstr>
      <vt:lpstr>Genoype 1a HCV infections identified at baseline (n=11) and during follow-up (n=9) among  AMPrEP participants, the Netherlands</vt:lpstr>
      <vt:lpstr>Discussion/conclusion</vt:lpstr>
      <vt:lpstr>Acknowledgements</vt:lpstr>
    </vt:vector>
  </TitlesOfParts>
  <Company>GGD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Prins, Maria</dc:creator>
  <dc:description>Sjabloonversie 1.1b - 9 juli 2014_x000d_
Sjablonen: www.joulesunlimited.nl</dc:description>
  <cp:lastModifiedBy>Hoornenborg, Elske</cp:lastModifiedBy>
  <cp:revision>383</cp:revision>
  <cp:lastPrinted>2018-07-23T14:12:39Z</cp:lastPrinted>
  <dcterms:created xsi:type="dcterms:W3CDTF">2014-08-22T09:08:13Z</dcterms:created>
  <dcterms:modified xsi:type="dcterms:W3CDTF">2018-07-23T14:25:54Z</dcterms:modified>
</cp:coreProperties>
</file>